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9" r:id="rId1"/>
    <p:sldMasterId id="2147483700" r:id="rId2"/>
  </p:sldMasterIdLst>
  <p:sldIdLst>
    <p:sldId id="256" r:id="rId3"/>
    <p:sldId id="257" r:id="rId4"/>
    <p:sldId id="258" r:id="rId5"/>
    <p:sldId id="260" r:id="rId6"/>
    <p:sldId id="261" r:id="rId7"/>
    <p:sldId id="262" r:id="rId8"/>
    <p:sldId id="263" r:id="rId9"/>
    <p:sldId id="264" r:id="rId10"/>
    <p:sldId id="265" r:id="rId11"/>
    <p:sldId id="306" r:id="rId12"/>
    <p:sldId id="266" r:id="rId13"/>
    <p:sldId id="267" r:id="rId14"/>
    <p:sldId id="268" r:id="rId15"/>
    <p:sldId id="269" r:id="rId16"/>
    <p:sldId id="270" r:id="rId17"/>
    <p:sldId id="271" r:id="rId18"/>
    <p:sldId id="273" r:id="rId19"/>
    <p:sldId id="307" r:id="rId20"/>
  </p:sldIdLst>
  <p:sldSz cx="9144000" cy="6858000" type="screen4x3"/>
  <p:notesSz cx="6858000" cy="9144000"/>
  <p:embeddedFontLst>
    <p:embeddedFont>
      <p:font typeface="Franklin Gothic Book" panose="020B0503020102020204" pitchFamily="34" charset="0"/>
      <p:regular r:id="rId21"/>
      <p:italic r:id="rId22"/>
    </p:embeddedFont>
    <p:embeddedFont>
      <p:font typeface="Perpetua" panose="02020502060401020303" pitchFamily="18" charset="0"/>
      <p:regular r:id="rId23"/>
      <p:bold r:id="rId24"/>
      <p:italic r:id="rId25"/>
      <p:boldItalic r:id="rId26"/>
    </p:embeddedFont>
    <p:embeddedFont>
      <p:font typeface="Arial Black" panose="020B0A04020102020204" pitchFamily="34" charset="0"/>
      <p:bold r:id="rId27"/>
    </p:embeddedFont>
    <p:embeddedFont>
      <p:font typeface="Wingdings 2" panose="05020102010507070707" pitchFamily="18" charset="2"/>
      <p:regular r:id="rId28"/>
    </p:embeddedFont>
  </p:embeddedFont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169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BEBB3"/>
    <a:srgbClr val="DDDDDD"/>
    <a:srgbClr val="FF8E1E"/>
    <a:srgbClr val="CC0000"/>
    <a:srgbClr val="EEB544"/>
    <a:srgbClr val="FF9933"/>
    <a:srgbClr val="660066"/>
    <a:srgbClr val="66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18" autoAdjust="0"/>
    <p:restoredTop sz="92990" autoAdjust="0"/>
  </p:normalViewPr>
  <p:slideViewPr>
    <p:cSldViewPr snapToGrid="0">
      <p:cViewPr varScale="1">
        <p:scale>
          <a:sx n="74" d="100"/>
          <a:sy n="74" d="100"/>
        </p:scale>
        <p:origin x="1560" y="378"/>
      </p:cViewPr>
      <p:guideLst>
        <p:guide orient="horz" pos="2160"/>
        <p:guide pos="1692"/>
      </p:guideLst>
    </p:cSldViewPr>
  </p:slideViewPr>
  <p:notesTextViewPr>
    <p:cViewPr>
      <p:scale>
        <a:sx n="100" d="100"/>
        <a:sy n="100" d="100"/>
      </p:scale>
      <p:origin x="0" y="0"/>
    </p:cViewPr>
  </p:notesTextViewPr>
  <p:sorterViewPr>
    <p:cViewPr>
      <p:scale>
        <a:sx n="66" d="100"/>
        <a:sy n="66" d="100"/>
      </p:scale>
      <p:origin x="0" y="45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font" Target="fonts/font6.fntdata"/><Relationship Id="rId3" Type="http://schemas.openxmlformats.org/officeDocument/2006/relationships/slide" Target="slides/slide1.xml"/><Relationship Id="rId21" Type="http://schemas.openxmlformats.org/officeDocument/2006/relationships/font" Target="fonts/font1.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font" Target="fonts/font5.fntdata"/><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4.fntdata"/><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font" Target="fonts/font3.fntdata"/><Relationship Id="rId28" Type="http://schemas.openxmlformats.org/officeDocument/2006/relationships/font" Target="fonts/font8.fntdata"/><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2.fntdata"/><Relationship Id="rId27" Type="http://schemas.openxmlformats.org/officeDocument/2006/relationships/font" Target="fonts/font7.fntdata"/><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p:txBody>
          <a:bodyPr/>
          <a:lstStyle>
            <a:lvl1pPr>
              <a:defRPr/>
            </a:lvl1pPr>
          </a:lstStyle>
          <a:p>
            <a:r>
              <a:rPr lang="en-US"/>
              <a:t>Technology in Your Life</a:t>
            </a:r>
          </a:p>
          <a:p>
            <a:endParaRPr lang="en-US"/>
          </a:p>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Technology in Your Life</a:t>
            </a:r>
          </a:p>
          <a:p>
            <a:endParaRPr lang="en-US"/>
          </a:p>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Technology in Your Life</a:t>
            </a:r>
          </a:p>
          <a:p>
            <a:endParaRPr lang="en-US"/>
          </a:p>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Footer Placeholder 2"/>
          <p:cNvSpPr>
            <a:spLocks noGrp="1"/>
          </p:cNvSpPr>
          <p:nvPr>
            <p:ph type="ftr" sz="quarter" idx="10"/>
          </p:nvPr>
        </p:nvSpPr>
        <p:spPr>
          <a:xfrm>
            <a:off x="3124200" y="6477000"/>
            <a:ext cx="3352800" cy="152400"/>
          </a:xfrm>
        </p:spPr>
        <p:txBody>
          <a:bodyPr/>
          <a:lstStyle>
            <a:lvl1pPr>
              <a:defRPr/>
            </a:lvl1pPr>
          </a:lstStyle>
          <a:p>
            <a:r>
              <a:rPr lang="en-US"/>
              <a:t>Technology in Your Life</a:t>
            </a:r>
          </a:p>
          <a:p>
            <a:endParaRPr lang="en-US"/>
          </a:p>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7C9B81F-C347-4BEF-BFDF-29C42F48304A}" type="datetimeFigureOut">
              <a:rPr lang="en-US" smtClean="0"/>
              <a:pPr/>
              <a:t>1/25/2017</a:t>
            </a:fld>
            <a:endParaRPr lang="en-US"/>
          </a:p>
        </p:txBody>
      </p:sp>
      <p:sp>
        <p:nvSpPr>
          <p:cNvPr id="17" name="Footer Placeholder 16"/>
          <p:cNvSpPr>
            <a:spLocks noGrp="1"/>
          </p:cNvSpPr>
          <p:nvPr>
            <p:ph type="ftr" sz="quarter" idx="11"/>
          </p:nvPr>
        </p:nvSpPr>
        <p:spPr/>
        <p:txBody>
          <a:bodyPr/>
          <a:lstStyle/>
          <a:p>
            <a:r>
              <a:rPr lang="en-US" smtClean="0"/>
              <a:t>Technology in Your Life</a:t>
            </a:r>
          </a:p>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042AED99-7FB4-404E-8A97-64753DCE42EC}" type="slidenum">
              <a:rPr kumimoji="0" lang="en-US" smtClean="0"/>
              <a:pPr/>
              <a:t>‹#›</a:t>
            </a:fld>
            <a:endParaRPr kumimoji="0"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1/25/2017</a:t>
            </a:fld>
            <a:endParaRPr lang="en-US"/>
          </a:p>
        </p:txBody>
      </p:sp>
      <p:sp>
        <p:nvSpPr>
          <p:cNvPr id="5" name="Footer Placeholder 4"/>
          <p:cNvSpPr>
            <a:spLocks noGrp="1"/>
          </p:cNvSpPr>
          <p:nvPr>
            <p:ph type="ftr" sz="quarter" idx="11"/>
          </p:nvPr>
        </p:nvSpPr>
        <p:spPr/>
        <p:txBody>
          <a:bodyPr/>
          <a:lstStyle/>
          <a:p>
            <a:r>
              <a:rPr lang="en-US" smtClean="0"/>
              <a:t>Technology in Your Life</a:t>
            </a:r>
          </a:p>
          <a:p>
            <a:endParaRPr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7C9B81F-C347-4BEF-BFDF-29C42F48304A}" type="datetimeFigureOut">
              <a:rPr lang="en-US" smtClean="0"/>
              <a:pPr/>
              <a:t>1/25/2017</a:t>
            </a:fld>
            <a:endParaRPr lang="en-US"/>
          </a:p>
        </p:txBody>
      </p:sp>
      <p:sp>
        <p:nvSpPr>
          <p:cNvPr id="5" name="Footer Placeholder 4"/>
          <p:cNvSpPr>
            <a:spLocks noGrp="1"/>
          </p:cNvSpPr>
          <p:nvPr>
            <p:ph type="ftr" sz="quarter" idx="11"/>
          </p:nvPr>
        </p:nvSpPr>
        <p:spPr>
          <a:xfrm>
            <a:off x="800100" y="6172200"/>
            <a:ext cx="4000500" cy="457200"/>
          </a:xfrm>
        </p:spPr>
        <p:txBody>
          <a:bodyPr/>
          <a:lstStyle/>
          <a:p>
            <a:r>
              <a:rPr lang="en-US" smtClean="0"/>
              <a:t>Technology in Your Life</a:t>
            </a:r>
          </a:p>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042AED99-7FB4-404E-8A97-64753DCE42EC}"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1/25/2017</a:t>
            </a:fld>
            <a:endParaRPr lang="en-US"/>
          </a:p>
        </p:txBody>
      </p:sp>
      <p:sp>
        <p:nvSpPr>
          <p:cNvPr id="6" name="Footer Placeholder 5"/>
          <p:cNvSpPr>
            <a:spLocks noGrp="1"/>
          </p:cNvSpPr>
          <p:nvPr>
            <p:ph type="ftr" sz="quarter" idx="11"/>
          </p:nvPr>
        </p:nvSpPr>
        <p:spPr/>
        <p:txBody>
          <a:bodyPr/>
          <a:lstStyle/>
          <a:p>
            <a:r>
              <a:rPr lang="en-US" smtClean="0"/>
              <a:t>Technology in Your Life</a:t>
            </a:r>
          </a:p>
          <a:p>
            <a:endParaRPr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7C9B81F-C347-4BEF-BFDF-29C42F48304A}" type="datetimeFigureOut">
              <a:rPr lang="en-US" smtClean="0"/>
              <a:pPr/>
              <a:t>1/25/2017</a:t>
            </a:fld>
            <a:endParaRPr lang="en-US"/>
          </a:p>
        </p:txBody>
      </p:sp>
      <p:sp>
        <p:nvSpPr>
          <p:cNvPr id="8" name="Footer Placeholder 7"/>
          <p:cNvSpPr>
            <a:spLocks noGrp="1"/>
          </p:cNvSpPr>
          <p:nvPr>
            <p:ph type="ftr" sz="quarter" idx="11"/>
          </p:nvPr>
        </p:nvSpPr>
        <p:spPr/>
        <p:txBody>
          <a:bodyPr/>
          <a:lstStyle/>
          <a:p>
            <a:r>
              <a:rPr lang="en-US" smtClean="0"/>
              <a:t>Technology in Your Life</a:t>
            </a:r>
          </a:p>
          <a:p>
            <a:endParaRPr lang="en-US"/>
          </a:p>
        </p:txBody>
      </p:sp>
      <p:sp>
        <p:nvSpPr>
          <p:cNvPr id="9" name="Slide Number Placeholder 8"/>
          <p:cNvSpPr>
            <a:spLocks noGrp="1"/>
          </p:cNvSpPr>
          <p:nvPr>
            <p:ph type="sldNum" sz="quarter" idx="12"/>
          </p:nvPr>
        </p:nvSpPr>
        <p:spPr/>
        <p:txBody>
          <a:bodyPr/>
          <a:lstStyle/>
          <a:p>
            <a:fld id="{042AED99-7FB4-404E-8A97-64753DCE42EC}" type="slidenum">
              <a:rPr kumimoji="0" lang="en-US" smtClean="0"/>
              <a:pPr/>
              <a:t>‹#›</a:t>
            </a:fld>
            <a:endParaRPr kumimoji="0"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7C9B81F-C347-4BEF-BFDF-29C42F48304A}" type="datetimeFigureOut">
              <a:rPr lang="en-US" smtClean="0"/>
              <a:pPr/>
              <a:t>1/25/2017</a:t>
            </a:fld>
            <a:endParaRPr lang="en-US"/>
          </a:p>
        </p:txBody>
      </p:sp>
      <p:sp>
        <p:nvSpPr>
          <p:cNvPr id="4" name="Footer Placeholder 3"/>
          <p:cNvSpPr>
            <a:spLocks noGrp="1"/>
          </p:cNvSpPr>
          <p:nvPr>
            <p:ph type="ftr" sz="quarter" idx="11"/>
          </p:nvPr>
        </p:nvSpPr>
        <p:spPr/>
        <p:txBody>
          <a:bodyPr/>
          <a:lstStyle/>
          <a:p>
            <a:r>
              <a:rPr lang="en-US" smtClean="0"/>
              <a:t>Technology in Your Life</a:t>
            </a:r>
          </a:p>
          <a:p>
            <a:endParaRPr lang="en-US"/>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9B81F-C347-4BEF-BFDF-29C42F48304A}" type="datetimeFigureOut">
              <a:rPr lang="en-US" smtClean="0"/>
              <a:pPr/>
              <a:t>1/25/2017</a:t>
            </a:fld>
            <a:endParaRPr lang="en-US"/>
          </a:p>
        </p:txBody>
      </p:sp>
      <p:sp>
        <p:nvSpPr>
          <p:cNvPr id="3" name="Footer Placeholder 2"/>
          <p:cNvSpPr>
            <a:spLocks noGrp="1"/>
          </p:cNvSpPr>
          <p:nvPr>
            <p:ph type="ftr" sz="quarter" idx="11"/>
          </p:nvPr>
        </p:nvSpPr>
        <p:spPr/>
        <p:txBody>
          <a:bodyPr/>
          <a:lstStyle/>
          <a:p>
            <a:r>
              <a:rPr lang="en-US" smtClean="0"/>
              <a:t>Technology in Your Life</a:t>
            </a:r>
          </a:p>
          <a:p>
            <a:endParaRPr lang="en-US"/>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Technology in Your Life</a:t>
            </a:r>
          </a:p>
          <a:p>
            <a:endParaRPr lang="en-US"/>
          </a:p>
          <a:p>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7C9B81F-C347-4BEF-BFDF-29C42F48304A}" type="datetimeFigureOut">
              <a:rPr lang="en-US" smtClean="0"/>
              <a:pPr/>
              <a:t>1/25/2017</a:t>
            </a:fld>
            <a:endParaRPr lang="en-US"/>
          </a:p>
        </p:txBody>
      </p:sp>
      <p:sp>
        <p:nvSpPr>
          <p:cNvPr id="6" name="Footer Placeholder 5"/>
          <p:cNvSpPr>
            <a:spLocks noGrp="1"/>
          </p:cNvSpPr>
          <p:nvPr>
            <p:ph type="ftr" sz="quarter" idx="11"/>
          </p:nvPr>
        </p:nvSpPr>
        <p:spPr/>
        <p:txBody>
          <a:bodyPr/>
          <a:lstStyle/>
          <a:p>
            <a:r>
              <a:rPr lang="en-US" smtClean="0"/>
              <a:t>Technology in Your Life</a:t>
            </a:r>
          </a:p>
          <a:p>
            <a:endParaRPr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7C9B81F-C347-4BEF-BFDF-29C42F48304A}" type="datetimeFigureOut">
              <a:rPr lang="en-US" smtClean="0"/>
              <a:pPr/>
              <a:t>1/25/2017</a:t>
            </a:fld>
            <a:endParaRPr lang="en-US"/>
          </a:p>
        </p:txBody>
      </p:sp>
      <p:sp>
        <p:nvSpPr>
          <p:cNvPr id="6" name="Footer Placeholder 5"/>
          <p:cNvSpPr>
            <a:spLocks noGrp="1"/>
          </p:cNvSpPr>
          <p:nvPr>
            <p:ph type="ftr" sz="quarter" idx="11"/>
          </p:nvPr>
        </p:nvSpPr>
        <p:spPr>
          <a:xfrm>
            <a:off x="914400" y="6172200"/>
            <a:ext cx="3886200" cy="457200"/>
          </a:xfrm>
        </p:spPr>
        <p:txBody>
          <a:bodyPr/>
          <a:lstStyle/>
          <a:p>
            <a:r>
              <a:rPr lang="en-US" smtClean="0"/>
              <a:t>Technology in Your Life</a:t>
            </a:r>
          </a:p>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042AED99-7FB4-404E-8A97-64753DCE42EC}" type="slidenum">
              <a:rPr kumimoji="0" lang="en-US" smtClean="0"/>
              <a:pPr/>
              <a:t>‹#›</a:t>
            </a:fld>
            <a:endParaRPr kumimoji="0"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1/25/2017</a:t>
            </a:fld>
            <a:endParaRPr lang="en-US"/>
          </a:p>
        </p:txBody>
      </p:sp>
      <p:sp>
        <p:nvSpPr>
          <p:cNvPr id="5" name="Footer Placeholder 4"/>
          <p:cNvSpPr>
            <a:spLocks noGrp="1"/>
          </p:cNvSpPr>
          <p:nvPr>
            <p:ph type="ftr" sz="quarter" idx="11"/>
          </p:nvPr>
        </p:nvSpPr>
        <p:spPr/>
        <p:txBody>
          <a:bodyPr/>
          <a:lstStyle/>
          <a:p>
            <a:r>
              <a:rPr lang="en-US" smtClean="0"/>
              <a:t>Technology in Your Life</a:t>
            </a:r>
          </a:p>
          <a:p>
            <a:endParaRPr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1/25/2017</a:t>
            </a:fld>
            <a:endParaRPr lang="en-US"/>
          </a:p>
        </p:txBody>
      </p:sp>
      <p:sp>
        <p:nvSpPr>
          <p:cNvPr id="5" name="Footer Placeholder 4"/>
          <p:cNvSpPr>
            <a:spLocks noGrp="1"/>
          </p:cNvSpPr>
          <p:nvPr>
            <p:ph type="ftr" sz="quarter" idx="11"/>
          </p:nvPr>
        </p:nvSpPr>
        <p:spPr/>
        <p:txBody>
          <a:bodyPr/>
          <a:lstStyle/>
          <a:p>
            <a:r>
              <a:rPr lang="en-US" smtClean="0"/>
              <a:t>Technology in Your Life</a:t>
            </a:r>
          </a:p>
          <a:p>
            <a:endParaRPr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endParaRPr lang="en-US"/>
          </a:p>
        </p:txBody>
      </p:sp>
      <p:sp>
        <p:nvSpPr>
          <p:cNvPr id="4" name="Footer Placeholder 3"/>
          <p:cNvSpPr>
            <a:spLocks noGrp="1"/>
          </p:cNvSpPr>
          <p:nvPr>
            <p:ph type="ftr" sz="quarter" idx="10"/>
          </p:nvPr>
        </p:nvSpPr>
        <p:spPr>
          <a:xfrm>
            <a:off x="3124200" y="6477000"/>
            <a:ext cx="3352800" cy="152400"/>
          </a:xfrm>
        </p:spPr>
        <p:txBody>
          <a:bodyPr/>
          <a:lstStyle>
            <a:lvl1pPr>
              <a:defRPr/>
            </a:lvl1pPr>
          </a:lstStyle>
          <a:p>
            <a:r>
              <a:rPr lang="en-US"/>
              <a:t>Technology in Your Life</a:t>
            </a:r>
          </a:p>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a:t>Technology in Your Life</a:t>
            </a:r>
          </a:p>
          <a:p>
            <a:endParaRPr lang="en-US"/>
          </a:p>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a:t>Technology in Your Life</a:t>
            </a:r>
          </a:p>
          <a:p>
            <a:endParaRPr lang="en-US"/>
          </a:p>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a:t>Technology in Your Life</a:t>
            </a:r>
          </a:p>
          <a:p>
            <a:endParaRPr lang="en-US"/>
          </a:p>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a:t>Technology in Your Life</a:t>
            </a:r>
          </a:p>
          <a:p>
            <a:endParaRPr lang="en-US"/>
          </a:p>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t>Technology in Your Life</a:t>
            </a:r>
          </a:p>
          <a:p>
            <a:endParaRPr lang="en-US"/>
          </a:p>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Technology in Your Life</a:t>
            </a:r>
          </a:p>
          <a:p>
            <a:endParaRPr lang="en-US"/>
          </a:p>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Technology in Your Life</a:t>
            </a:r>
          </a:p>
          <a:p>
            <a:endParaRPr lang="en-US"/>
          </a:p>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3.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5.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4583" name="Rectangle 7"/>
          <p:cNvSpPr>
            <a:spLocks noChangeArrowheads="1"/>
          </p:cNvSpPr>
          <p:nvPr userDrawn="1"/>
        </p:nvSpPr>
        <p:spPr bwMode="auto">
          <a:xfrm>
            <a:off x="0" y="1981200"/>
            <a:ext cx="2133600" cy="4876800"/>
          </a:xfrm>
          <a:prstGeom prst="rect">
            <a:avLst/>
          </a:prstGeom>
          <a:solidFill>
            <a:srgbClr val="FBF5C9"/>
          </a:solidFill>
          <a:ln w="9525">
            <a:noFill/>
            <a:miter lim="800000"/>
            <a:headEnd/>
            <a:tailEnd/>
          </a:ln>
          <a:effectLst/>
        </p:spPr>
        <p:txBody>
          <a:bodyPr wrap="none" anchor="ctr"/>
          <a:lstStyle/>
          <a:p>
            <a:endParaRPr lang="en-US"/>
          </a:p>
        </p:txBody>
      </p:sp>
      <p:pic>
        <p:nvPicPr>
          <p:cNvPr id="24590" name="Picture 14" descr="project-header"/>
          <p:cNvPicPr>
            <a:picLocks noChangeAspect="1" noChangeArrowheads="1"/>
          </p:cNvPicPr>
          <p:nvPr userDrawn="1"/>
        </p:nvPicPr>
        <p:blipFill>
          <a:blip r:embed="rId14"/>
          <a:srcRect/>
          <a:stretch>
            <a:fillRect/>
          </a:stretch>
        </p:blipFill>
        <p:spPr bwMode="auto">
          <a:xfrm>
            <a:off x="0" y="-265113"/>
            <a:ext cx="9144000" cy="2251076"/>
          </a:xfrm>
          <a:prstGeom prst="rect">
            <a:avLst/>
          </a:prstGeom>
          <a:noFill/>
        </p:spPr>
      </p:pic>
      <p:sp>
        <p:nvSpPr>
          <p:cNvPr id="24585" name="Rectangle 9"/>
          <p:cNvSpPr>
            <a:spLocks noChangeArrowheads="1"/>
          </p:cNvSpPr>
          <p:nvPr userDrawn="1"/>
        </p:nvSpPr>
        <p:spPr bwMode="auto">
          <a:xfrm>
            <a:off x="2416175" y="650875"/>
            <a:ext cx="6727825" cy="765175"/>
          </a:xfrm>
          <a:prstGeom prst="rect">
            <a:avLst/>
          </a:prstGeom>
          <a:solidFill>
            <a:srgbClr val="FF8E1E"/>
          </a:solidFill>
          <a:ln w="9525">
            <a:noFill/>
            <a:miter lim="800000"/>
            <a:headEnd/>
            <a:tailEnd/>
          </a:ln>
          <a:effectLst/>
        </p:spPr>
        <p:txBody>
          <a:bodyPr wrap="none" anchor="ctr"/>
          <a:lstStyle/>
          <a:p>
            <a:endParaRPr lang="en-US"/>
          </a:p>
        </p:txBody>
      </p:sp>
      <p:pic>
        <p:nvPicPr>
          <p:cNvPr id="24586" name="Picture 10" descr="ccia_gold_banner1"/>
          <p:cNvPicPr>
            <a:picLocks noChangeAspect="1" noChangeArrowheads="1"/>
          </p:cNvPicPr>
          <p:nvPr userDrawn="1"/>
        </p:nvPicPr>
        <p:blipFill>
          <a:blip r:embed="rId15"/>
          <a:srcRect/>
          <a:stretch>
            <a:fillRect/>
          </a:stretch>
        </p:blipFill>
        <p:spPr bwMode="auto">
          <a:xfrm>
            <a:off x="0" y="571500"/>
            <a:ext cx="4429125" cy="923925"/>
          </a:xfrm>
          <a:prstGeom prst="rect">
            <a:avLst/>
          </a:prstGeom>
          <a:noFill/>
        </p:spPr>
      </p:pic>
      <p:sp>
        <p:nvSpPr>
          <p:cNvPr id="24587" name="Rectangle 11"/>
          <p:cNvSpPr>
            <a:spLocks noGrp="1" noChangeArrowheads="1"/>
          </p:cNvSpPr>
          <p:nvPr>
            <p:ph type="ftr" sz="quarter" idx="3"/>
          </p:nvPr>
        </p:nvSpPr>
        <p:spPr bwMode="auto">
          <a:xfrm>
            <a:off x="3124200" y="6477000"/>
            <a:ext cx="3352800" cy="152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800"/>
            </a:lvl1pPr>
          </a:lstStyle>
          <a:p>
            <a:r>
              <a:rPr lang="en-US"/>
              <a:t>Technology in Your Life</a:t>
            </a:r>
          </a:p>
          <a:p>
            <a:endParaRPr lang="en-US"/>
          </a:p>
          <a:p>
            <a:endParaRPr lang="en-US"/>
          </a:p>
        </p:txBody>
      </p:sp>
      <p:sp>
        <p:nvSpPr>
          <p:cNvPr id="24589" name="Rectangle 13"/>
          <p:cNvSpPr>
            <a:spLocks noChangeArrowheads="1"/>
          </p:cNvSpPr>
          <p:nvPr userDrawn="1"/>
        </p:nvSpPr>
        <p:spPr bwMode="auto">
          <a:xfrm>
            <a:off x="4279900" y="730250"/>
            <a:ext cx="4864100" cy="606425"/>
          </a:xfrm>
          <a:prstGeom prst="rect">
            <a:avLst/>
          </a:prstGeom>
          <a:solidFill>
            <a:srgbClr val="EEB544"/>
          </a:solidFill>
          <a:ln w="9525">
            <a:noFill/>
            <a:miter lim="800000"/>
            <a:headEnd/>
            <a:tailEnd/>
          </a:ln>
          <a:effectLst/>
        </p:spPr>
        <p:txBody>
          <a:bodyPr wrap="none" anchor="ctr"/>
          <a:lstStyle/>
          <a:p>
            <a:endParaRPr lang="en-US"/>
          </a:p>
        </p:txBody>
      </p:sp>
      <p:grpSp>
        <p:nvGrpSpPr>
          <p:cNvPr id="24594" name="Group 18"/>
          <p:cNvGrpSpPr>
            <a:grpSpLocks/>
          </p:cNvGrpSpPr>
          <p:nvPr userDrawn="1"/>
        </p:nvGrpSpPr>
        <p:grpSpPr bwMode="auto">
          <a:xfrm>
            <a:off x="8077200" y="6405563"/>
            <a:ext cx="839788" cy="338137"/>
            <a:chOff x="5088" y="4035"/>
            <a:chExt cx="529" cy="213"/>
          </a:xfrm>
        </p:grpSpPr>
        <p:pic>
          <p:nvPicPr>
            <p:cNvPr id="24595" name="Picture 19" descr="unit_2"/>
            <p:cNvPicPr>
              <a:picLocks noChangeAspect="1" noChangeArrowheads="1"/>
            </p:cNvPicPr>
            <p:nvPr userDrawn="1"/>
          </p:nvPicPr>
          <p:blipFill>
            <a:blip r:embed="rId16" cstate="print"/>
            <a:srcRect/>
            <a:stretch>
              <a:fillRect/>
            </a:stretch>
          </p:blipFill>
          <p:spPr bwMode="auto">
            <a:xfrm>
              <a:off x="5402" y="4035"/>
              <a:ext cx="215" cy="213"/>
            </a:xfrm>
            <a:prstGeom prst="rect">
              <a:avLst/>
            </a:prstGeom>
            <a:noFill/>
          </p:spPr>
        </p:pic>
        <p:sp>
          <p:nvSpPr>
            <p:cNvPr id="24596" name="Text Box 20"/>
            <p:cNvSpPr txBox="1">
              <a:spLocks noChangeArrowheads="1"/>
            </p:cNvSpPr>
            <p:nvPr userDrawn="1"/>
          </p:nvSpPr>
          <p:spPr bwMode="auto">
            <a:xfrm>
              <a:off x="5088" y="4051"/>
              <a:ext cx="357" cy="173"/>
            </a:xfrm>
            <a:prstGeom prst="rect">
              <a:avLst/>
            </a:prstGeom>
            <a:noFill/>
            <a:ln w="9525">
              <a:noFill/>
              <a:miter lim="800000"/>
              <a:headEnd/>
              <a:tailEnd/>
            </a:ln>
            <a:effectLst/>
          </p:spPr>
          <p:txBody>
            <a:bodyPr>
              <a:spAutoFit/>
            </a:bodyPr>
            <a:lstStyle/>
            <a:p>
              <a:pPr>
                <a:spcBef>
                  <a:spcPct val="50000"/>
                </a:spcBef>
              </a:pPr>
              <a:r>
                <a:rPr lang="en-US" sz="1200">
                  <a:latin typeface="Arial Black" pitchFamily="34" charset="0"/>
                </a:rPr>
                <a:t>Unit</a:t>
              </a:r>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Lst>
  <p:hf sldNum="0"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lgn="r" eaLnBrk="1" latinLnBrk="0" hangingPunct="1"/>
            <a:fld id="{564CF2E0-CCC4-4E1E-9902-C3C36AB3FDA4}" type="datetimeFigureOut">
              <a:rPr lang="en-US" smtClean="0"/>
              <a:pPr algn="r" eaLnBrk="1" latinLnBrk="0" hangingPunct="1"/>
              <a:t>1/25/2017</a:t>
            </a:fld>
            <a:endParaRPr lang="en-US" sz="1400" dirty="0">
              <a:solidFill>
                <a:schemeClr val="tx2"/>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smtClean="0"/>
              <a:t>Technology in Your Life</a:t>
            </a:r>
          </a:p>
          <a:p>
            <a:endParaRPr lang="en-US" smtClean="0"/>
          </a:p>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lgn="ctr" eaLnBrk="1" latinLnBrk="0" hangingPunct="1"/>
            <a:fld id="{6F42FDE4-A7DD-41A7-A0A6-9B649FB43336}" type="slidenum">
              <a:rPr kumimoji="0" lang="en-US" smtClean="0"/>
              <a:pPr algn="ctr" eaLnBrk="1" latinLnBrk="0" hangingPunct="1"/>
              <a:t>‹#›</a:t>
            </a:fld>
            <a:endParaRPr kumimoji="0" lang="en-US" sz="1400" dirty="0">
              <a:solidFill>
                <a:srgbClr val="FFFFFF"/>
              </a:solidFill>
              <a:latin typeface="+mj-lt"/>
              <a:ea typeface="+mj-ea"/>
              <a:cs typeface="+mj-cs"/>
            </a:endParaRPr>
          </a:p>
        </p:txBody>
      </p:sp>
      <p:sp>
        <p:nvSpPr>
          <p:cNvPr id="10" name="Rectangle 25"/>
          <p:cNvSpPr>
            <a:spLocks noChangeArrowheads="1"/>
          </p:cNvSpPr>
          <p:nvPr userDrawn="1"/>
        </p:nvSpPr>
        <p:spPr bwMode="auto">
          <a:xfrm>
            <a:off x="0" y="1981200"/>
            <a:ext cx="2133600" cy="4876800"/>
          </a:xfrm>
          <a:prstGeom prst="rect">
            <a:avLst/>
          </a:prstGeom>
          <a:solidFill>
            <a:srgbClr val="FBF5C9"/>
          </a:solidFill>
          <a:ln w="9525">
            <a:noFill/>
            <a:miter lim="800000"/>
            <a:headEnd/>
            <a:tailEnd/>
          </a:ln>
          <a:effectLst/>
        </p:spPr>
        <p:txBody>
          <a:bodyPr wrap="none" anchor="ctr"/>
          <a:lstStyle/>
          <a:p>
            <a:endParaRPr lang="en-US"/>
          </a:p>
        </p:txBody>
      </p:sp>
      <p:pic>
        <p:nvPicPr>
          <p:cNvPr id="11" name="Picture 10" descr="TechTalk_bkg1-sh-861235"/>
          <p:cNvPicPr>
            <a:picLocks noChangeAspect="1" noChangeArrowheads="1"/>
          </p:cNvPicPr>
          <p:nvPr userDrawn="1"/>
        </p:nvPicPr>
        <p:blipFill>
          <a:blip r:embed="rId14"/>
          <a:srcRect/>
          <a:stretch>
            <a:fillRect/>
          </a:stretch>
        </p:blipFill>
        <p:spPr bwMode="auto">
          <a:xfrm>
            <a:off x="0" y="-854075"/>
            <a:ext cx="9144000" cy="2835275"/>
          </a:xfrm>
          <a:prstGeom prst="rect">
            <a:avLst/>
          </a:prstGeom>
          <a:noFill/>
          <a:effectLst/>
        </p:spPr>
      </p:pic>
      <p:sp>
        <p:nvSpPr>
          <p:cNvPr id="12" name="Rectangle 23"/>
          <p:cNvSpPr>
            <a:spLocks noChangeArrowheads="1"/>
          </p:cNvSpPr>
          <p:nvPr userDrawn="1"/>
        </p:nvSpPr>
        <p:spPr bwMode="auto">
          <a:xfrm>
            <a:off x="2416175" y="650875"/>
            <a:ext cx="6727825" cy="765175"/>
          </a:xfrm>
          <a:prstGeom prst="rect">
            <a:avLst/>
          </a:prstGeom>
          <a:solidFill>
            <a:srgbClr val="FF8E1E"/>
          </a:solidFill>
          <a:ln w="9525">
            <a:noFill/>
            <a:miter lim="800000"/>
            <a:headEnd/>
            <a:tailEnd/>
          </a:ln>
          <a:effectLst/>
        </p:spPr>
        <p:txBody>
          <a:bodyPr wrap="none" anchor="ctr"/>
          <a:lstStyle/>
          <a:p>
            <a:endParaRPr lang="en-US"/>
          </a:p>
        </p:txBody>
      </p:sp>
      <p:pic>
        <p:nvPicPr>
          <p:cNvPr id="15" name="Picture 11" descr="ccia_gold_banner1"/>
          <p:cNvPicPr>
            <a:picLocks noChangeAspect="1" noChangeArrowheads="1"/>
          </p:cNvPicPr>
          <p:nvPr userDrawn="1"/>
        </p:nvPicPr>
        <p:blipFill>
          <a:blip r:embed="rId15"/>
          <a:srcRect/>
          <a:stretch>
            <a:fillRect/>
          </a:stretch>
        </p:blipFill>
        <p:spPr bwMode="auto">
          <a:xfrm>
            <a:off x="0" y="571500"/>
            <a:ext cx="4429125" cy="923925"/>
          </a:xfrm>
          <a:prstGeom prst="rect">
            <a:avLst/>
          </a:prstGeom>
          <a:noFill/>
        </p:spPr>
      </p:pic>
      <p:sp>
        <p:nvSpPr>
          <p:cNvPr id="16" name="Rectangle 22"/>
          <p:cNvSpPr>
            <a:spLocks noChangeArrowheads="1"/>
          </p:cNvSpPr>
          <p:nvPr userDrawn="1"/>
        </p:nvSpPr>
        <p:spPr bwMode="auto">
          <a:xfrm>
            <a:off x="4279900" y="730250"/>
            <a:ext cx="4864100" cy="606425"/>
          </a:xfrm>
          <a:prstGeom prst="rect">
            <a:avLst/>
          </a:prstGeom>
          <a:solidFill>
            <a:srgbClr val="EEB544"/>
          </a:solidFill>
          <a:ln w="9525">
            <a:noFill/>
            <a:miter lim="800000"/>
            <a:headEnd/>
            <a:tailEnd/>
          </a:ln>
          <a:effectLst/>
        </p:spPr>
        <p:txBody>
          <a:bodyPr wrap="none" anchor="ctr"/>
          <a:lstStyle/>
          <a:p>
            <a:endParaRPr lang="en-US"/>
          </a:p>
        </p:txBody>
      </p:sp>
      <p:grpSp>
        <p:nvGrpSpPr>
          <p:cNvPr id="17" name="Group 30"/>
          <p:cNvGrpSpPr>
            <a:grpSpLocks/>
          </p:cNvGrpSpPr>
          <p:nvPr userDrawn="1"/>
        </p:nvGrpSpPr>
        <p:grpSpPr bwMode="auto">
          <a:xfrm>
            <a:off x="8077200" y="6405563"/>
            <a:ext cx="839788" cy="338137"/>
            <a:chOff x="5088" y="4035"/>
            <a:chExt cx="529" cy="213"/>
          </a:xfrm>
        </p:grpSpPr>
        <p:pic>
          <p:nvPicPr>
            <p:cNvPr id="18" name="Picture 29" descr="unit_2"/>
            <p:cNvPicPr>
              <a:picLocks noChangeAspect="1" noChangeArrowheads="1"/>
            </p:cNvPicPr>
            <p:nvPr userDrawn="1"/>
          </p:nvPicPr>
          <p:blipFill>
            <a:blip r:embed="rId16" cstate="print"/>
            <a:srcRect/>
            <a:stretch>
              <a:fillRect/>
            </a:stretch>
          </p:blipFill>
          <p:spPr bwMode="auto">
            <a:xfrm>
              <a:off x="5402" y="4035"/>
              <a:ext cx="215" cy="213"/>
            </a:xfrm>
            <a:prstGeom prst="rect">
              <a:avLst/>
            </a:prstGeom>
            <a:noFill/>
          </p:spPr>
        </p:pic>
        <p:sp>
          <p:nvSpPr>
            <p:cNvPr id="19" name="Text Box 28"/>
            <p:cNvSpPr txBox="1">
              <a:spLocks noChangeArrowheads="1"/>
            </p:cNvSpPr>
            <p:nvPr userDrawn="1"/>
          </p:nvSpPr>
          <p:spPr bwMode="auto">
            <a:xfrm>
              <a:off x="5088" y="4051"/>
              <a:ext cx="357" cy="173"/>
            </a:xfrm>
            <a:prstGeom prst="rect">
              <a:avLst/>
            </a:prstGeom>
            <a:noFill/>
            <a:ln w="9525">
              <a:noFill/>
              <a:miter lim="800000"/>
              <a:headEnd/>
              <a:tailEnd/>
            </a:ln>
            <a:effectLst/>
          </p:spPr>
          <p:txBody>
            <a:bodyPr>
              <a:spAutoFit/>
            </a:bodyPr>
            <a:lstStyle/>
            <a:p>
              <a:pPr>
                <a:spcBef>
                  <a:spcPct val="50000"/>
                </a:spcBef>
              </a:pPr>
              <a:r>
                <a:rPr lang="en-US" sz="1200">
                  <a:latin typeface="Arial Black" pitchFamily="34" charset="0"/>
                </a:rPr>
                <a:t>Unit</a:t>
              </a:r>
            </a:p>
          </p:txBody>
        </p:sp>
      </p:gr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hf sldNum="0"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3.xml"/><Relationship Id="rId1" Type="http://schemas.openxmlformats.org/officeDocument/2006/relationships/slideLayout" Target="../slideLayouts/slideLayout14.xml"/><Relationship Id="rId4" Type="http://schemas.openxmlformats.org/officeDocument/2006/relationships/slide" Target="slide13.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bwMode="auto">
          <a:xfrm>
            <a:off x="1209675" y="762000"/>
            <a:ext cx="7934325" cy="533400"/>
          </a:xfrm>
          <a:noFill/>
          <a:ln>
            <a:miter lim="800000"/>
            <a:headEnd/>
            <a:tailEnd/>
          </a:ln>
        </p:spPr>
        <p:txBody>
          <a:bodyPr vert="horz" wrap="square" lIns="91440" tIns="45720" rIns="91440" bIns="45720" numCol="1" anchor="t" anchorCtr="0" compatLnSpc="1">
            <a:prstTxWarp prst="textNoShape">
              <a:avLst/>
            </a:prstTxWarp>
          </a:bodyPr>
          <a:lstStyle/>
          <a:p>
            <a:r>
              <a:rPr lang="en-US" sz="2800" b="1" dirty="0"/>
              <a:t>Computer Hardware and Software</a:t>
            </a:r>
            <a:endParaRPr lang="en-US" sz="2800" dirty="0"/>
          </a:p>
        </p:txBody>
      </p:sp>
      <p:sp>
        <p:nvSpPr>
          <p:cNvPr id="13" name="Footer Placeholder 3"/>
          <p:cNvSpPr>
            <a:spLocks noGrp="1"/>
          </p:cNvSpPr>
          <p:nvPr>
            <p:ph type="ftr" sz="quarter" idx="11"/>
          </p:nvPr>
        </p:nvSpPr>
        <p:spPr/>
        <p:txBody>
          <a:bodyPr/>
          <a:lstStyle/>
          <a:p>
            <a:r>
              <a:rPr lang="en-US"/>
              <a:t>Technology in Your Life</a:t>
            </a:r>
          </a:p>
          <a:p>
            <a:endParaRPr lang="en-US"/>
          </a:p>
        </p:txBody>
      </p:sp>
      <p:sp>
        <p:nvSpPr>
          <p:cNvPr id="2056" name="Text Box 8"/>
          <p:cNvSpPr txBox="1">
            <a:spLocks noChangeArrowheads="1"/>
          </p:cNvSpPr>
          <p:nvPr/>
        </p:nvSpPr>
        <p:spPr bwMode="auto">
          <a:xfrm>
            <a:off x="2654300" y="2895599"/>
            <a:ext cx="5880100" cy="1338828"/>
          </a:xfrm>
          <a:prstGeom prst="rect">
            <a:avLst/>
          </a:prstGeom>
          <a:noFill/>
          <a:ln w="9525">
            <a:noFill/>
            <a:miter lim="800000"/>
            <a:headEnd/>
            <a:tailEnd/>
          </a:ln>
          <a:effectLst/>
        </p:spPr>
        <p:txBody>
          <a:bodyPr wrap="square">
            <a:spAutoFit/>
          </a:bodyPr>
          <a:lstStyle/>
          <a:p>
            <a:pPr>
              <a:spcBef>
                <a:spcPct val="50000"/>
              </a:spcBef>
              <a:spcAft>
                <a:spcPct val="35000"/>
              </a:spcAft>
            </a:pPr>
            <a:r>
              <a:rPr lang="en-US" sz="2000" b="1" u="sng" dirty="0">
                <a:solidFill>
                  <a:schemeClr val="hlink"/>
                </a:solidFill>
                <a:hlinkClick r:id="" action="ppaction://hlinkshowjump?jump=nextslide"/>
              </a:rPr>
              <a:t>Tech Talk: I</a:t>
            </a:r>
            <a:r>
              <a:rPr lang="en-US" sz="2000" b="1" u="sng" dirty="0">
                <a:solidFill>
                  <a:schemeClr val="hlink"/>
                </a:solidFill>
              </a:rPr>
              <a:t>ntroducing Your Computer</a:t>
            </a:r>
            <a:endParaRPr lang="en-US" u="sng" dirty="0"/>
          </a:p>
          <a:p>
            <a:pPr marL="400050" lvl="1" indent="-228600">
              <a:buClr>
                <a:srgbClr val="660066"/>
              </a:buClr>
              <a:buFont typeface="Wingdings" pitchFamily="2" charset="2"/>
              <a:buChar char="§"/>
            </a:pPr>
            <a:r>
              <a:rPr lang="en-US" u="sng" dirty="0">
                <a:solidFill>
                  <a:schemeClr val="hlink"/>
                </a:solidFill>
                <a:hlinkClick r:id="rId2" action="ppaction://hlinksldjump"/>
              </a:rPr>
              <a:t>Types of </a:t>
            </a:r>
            <a:r>
              <a:rPr lang="en-US" u="sng" dirty="0" smtClean="0">
                <a:solidFill>
                  <a:schemeClr val="hlink"/>
                </a:solidFill>
                <a:hlinkClick r:id="rId2" action="ppaction://hlinksldjump"/>
              </a:rPr>
              <a:t>Computers</a:t>
            </a:r>
            <a:endParaRPr lang="en-US" u="sng" dirty="0">
              <a:solidFill>
                <a:schemeClr val="hlink"/>
              </a:solidFill>
            </a:endParaRPr>
          </a:p>
          <a:p>
            <a:pPr marL="400050" lvl="1" indent="-228600">
              <a:buClr>
                <a:srgbClr val="660066"/>
              </a:buClr>
              <a:buFont typeface="Wingdings" pitchFamily="2" charset="2"/>
              <a:buChar char="§"/>
            </a:pPr>
            <a:r>
              <a:rPr lang="en-US" u="sng" dirty="0">
                <a:solidFill>
                  <a:schemeClr val="hlink"/>
                </a:solidFill>
                <a:hlinkClick r:id="rId3" action="ppaction://hlinksldjump"/>
              </a:rPr>
              <a:t>Hardware </a:t>
            </a:r>
            <a:r>
              <a:rPr lang="en-US" u="sng" dirty="0" smtClean="0">
                <a:solidFill>
                  <a:schemeClr val="hlink"/>
                </a:solidFill>
                <a:hlinkClick r:id="rId3" action="ppaction://hlinksldjump"/>
              </a:rPr>
              <a:t>Basics</a:t>
            </a:r>
            <a:endParaRPr lang="en-US" u="sng" dirty="0">
              <a:solidFill>
                <a:schemeClr val="hlink"/>
              </a:solidFill>
            </a:endParaRPr>
          </a:p>
          <a:p>
            <a:pPr marL="400050" lvl="1" indent="-228600">
              <a:buClr>
                <a:srgbClr val="660066"/>
              </a:buClr>
              <a:buFont typeface="Wingdings" pitchFamily="2" charset="2"/>
              <a:buChar char="§"/>
            </a:pPr>
            <a:r>
              <a:rPr lang="en-US" u="sng" dirty="0">
                <a:solidFill>
                  <a:schemeClr val="hlink"/>
                </a:solidFill>
                <a:hlinkClick r:id="rId4" action="ppaction://hlinksldjump"/>
              </a:rPr>
              <a:t>Computer Memory and Storage </a:t>
            </a:r>
            <a:r>
              <a:rPr lang="en-US" u="sng" dirty="0" smtClean="0">
                <a:solidFill>
                  <a:schemeClr val="hlink"/>
                </a:solidFill>
                <a:hlinkClick r:id="rId4" action="ppaction://hlinksldjump"/>
              </a:rPr>
              <a:t>Basics</a:t>
            </a:r>
            <a:endParaRPr lang="en-US" u="sng" dirty="0">
              <a:solidFill>
                <a:schemeClr val="hlink"/>
              </a:solidFill>
            </a:endParaRPr>
          </a:p>
        </p:txBody>
      </p:sp>
      <p:sp>
        <p:nvSpPr>
          <p:cNvPr id="2057" name="Line 9"/>
          <p:cNvSpPr>
            <a:spLocks noChangeShapeType="1"/>
          </p:cNvSpPr>
          <p:nvPr/>
        </p:nvSpPr>
        <p:spPr bwMode="auto">
          <a:xfrm flipV="1">
            <a:off x="2743200" y="2743200"/>
            <a:ext cx="5791200" cy="3175"/>
          </a:xfrm>
          <a:prstGeom prst="line">
            <a:avLst/>
          </a:prstGeom>
          <a:noFill/>
          <a:ln w="12700">
            <a:solidFill>
              <a:schemeClr val="tx1"/>
            </a:solidFill>
            <a:round/>
            <a:headEnd/>
            <a:tailEnd/>
          </a:ln>
          <a:effectLst/>
        </p:spPr>
        <p:txBody>
          <a:bodyPr/>
          <a:lstStyle/>
          <a:p>
            <a:endParaRPr lang="en-US"/>
          </a:p>
        </p:txBody>
      </p:sp>
      <p:sp>
        <p:nvSpPr>
          <p:cNvPr id="2058" name="Text Box 10"/>
          <p:cNvSpPr txBox="1">
            <a:spLocks noChangeArrowheads="1"/>
          </p:cNvSpPr>
          <p:nvPr/>
        </p:nvSpPr>
        <p:spPr bwMode="auto">
          <a:xfrm>
            <a:off x="2641600" y="2311400"/>
            <a:ext cx="6172200" cy="457200"/>
          </a:xfrm>
          <a:prstGeom prst="rect">
            <a:avLst/>
          </a:prstGeom>
          <a:noFill/>
          <a:ln w="9525">
            <a:noFill/>
            <a:miter lim="800000"/>
            <a:headEnd/>
            <a:tailEnd/>
          </a:ln>
          <a:effectLst/>
        </p:spPr>
        <p:txBody>
          <a:bodyPr>
            <a:spAutoFit/>
          </a:bodyPr>
          <a:lstStyle/>
          <a:p>
            <a:pPr>
              <a:spcBef>
                <a:spcPct val="50000"/>
              </a:spcBef>
            </a:pPr>
            <a:r>
              <a:rPr lang="en-US" sz="2400" b="1"/>
              <a:t>Contents</a:t>
            </a:r>
          </a:p>
        </p:txBody>
      </p:sp>
      <p:sp>
        <p:nvSpPr>
          <p:cNvPr id="2066" name="Rectangle 18"/>
          <p:cNvSpPr>
            <a:spLocks noChangeArrowheads="1"/>
          </p:cNvSpPr>
          <p:nvPr/>
        </p:nvSpPr>
        <p:spPr bwMode="auto">
          <a:xfrm>
            <a:off x="3257550" y="6505575"/>
            <a:ext cx="3067050" cy="171450"/>
          </a:xfrm>
          <a:prstGeom prst="rect">
            <a:avLst/>
          </a:prstGeom>
          <a:solidFill>
            <a:schemeClr val="bg1"/>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6" name="Rectangle 4"/>
          <p:cNvSpPr>
            <a:spLocks noGrp="1" noChangeArrowheads="1"/>
          </p:cNvSpPr>
          <p:nvPr>
            <p:ph type="title"/>
          </p:nvPr>
        </p:nvSpPr>
        <p:spPr bwMode="auto">
          <a:xfrm>
            <a:off x="2514600" y="739775"/>
            <a:ext cx="9144000" cy="533400"/>
          </a:xfrm>
          <a:noFill/>
          <a:ln>
            <a:miter lim="800000"/>
            <a:headEnd/>
            <a:tailEnd/>
          </a:ln>
        </p:spPr>
        <p:txBody>
          <a:bodyPr vert="horz" wrap="square" lIns="91440" tIns="45720" rIns="91440" bIns="45720" numCol="1" anchor="t" anchorCtr="0" compatLnSpc="1">
            <a:prstTxWarp prst="textNoShape">
              <a:avLst/>
            </a:prstTxWarp>
          </a:bodyPr>
          <a:lstStyle/>
          <a:p>
            <a:r>
              <a:rPr lang="en-US" sz="2800" b="1"/>
              <a:t>Introducing Your Computer</a:t>
            </a:r>
          </a:p>
        </p:txBody>
      </p:sp>
      <p:sp>
        <p:nvSpPr>
          <p:cNvPr id="10" name="Footer Placeholder 3"/>
          <p:cNvSpPr>
            <a:spLocks noGrp="1"/>
          </p:cNvSpPr>
          <p:nvPr>
            <p:ph type="ftr" sz="quarter" idx="11"/>
          </p:nvPr>
        </p:nvSpPr>
        <p:spPr/>
        <p:txBody>
          <a:bodyPr/>
          <a:lstStyle/>
          <a:p>
            <a:r>
              <a:rPr lang="en-US"/>
              <a:t>Technology in Your Life</a:t>
            </a:r>
          </a:p>
          <a:p>
            <a:endParaRPr lang="en-US"/>
          </a:p>
        </p:txBody>
      </p:sp>
      <p:sp>
        <p:nvSpPr>
          <p:cNvPr id="136194" name="Rectangle 2"/>
          <p:cNvSpPr>
            <a:spLocks noChangeArrowheads="1"/>
          </p:cNvSpPr>
          <p:nvPr/>
        </p:nvSpPr>
        <p:spPr bwMode="auto">
          <a:xfrm>
            <a:off x="4991100" y="1495425"/>
            <a:ext cx="2900363" cy="438150"/>
          </a:xfrm>
          <a:prstGeom prst="rect">
            <a:avLst/>
          </a:prstGeom>
          <a:solidFill>
            <a:schemeClr val="bg1"/>
          </a:solidFill>
          <a:ln w="9525">
            <a:noFill/>
            <a:miter lim="800000"/>
            <a:headEnd/>
            <a:tailEnd/>
          </a:ln>
          <a:effectLst/>
        </p:spPr>
        <p:txBody>
          <a:bodyPr wrap="none" anchor="ctr"/>
          <a:lstStyle/>
          <a:p>
            <a:endParaRPr lang="en-US"/>
          </a:p>
        </p:txBody>
      </p:sp>
      <p:sp>
        <p:nvSpPr>
          <p:cNvPr id="136195" name="Rectangle 3"/>
          <p:cNvSpPr>
            <a:spLocks noChangeArrowheads="1"/>
          </p:cNvSpPr>
          <p:nvPr/>
        </p:nvSpPr>
        <p:spPr bwMode="auto">
          <a:xfrm rot="5400000">
            <a:off x="2739232" y="-386556"/>
            <a:ext cx="442912" cy="4197350"/>
          </a:xfrm>
          <a:prstGeom prst="rect">
            <a:avLst/>
          </a:prstGeom>
          <a:gradFill rotWithShape="1">
            <a:gsLst>
              <a:gs pos="0">
                <a:schemeClr val="bg1"/>
              </a:gs>
              <a:gs pos="100000">
                <a:schemeClr val="bg1">
                  <a:gamma/>
                  <a:tint val="10196"/>
                  <a:invGamma/>
                  <a:alpha val="0"/>
                </a:schemeClr>
              </a:gs>
            </a:gsLst>
            <a:lin ang="5400000" scaled="1"/>
          </a:gradFill>
          <a:ln w="9525">
            <a:noFill/>
            <a:miter lim="800000"/>
            <a:headEnd/>
            <a:tailEnd/>
          </a:ln>
          <a:effectLst/>
        </p:spPr>
        <p:txBody>
          <a:bodyPr wrap="none" anchor="ctr"/>
          <a:lstStyle/>
          <a:p>
            <a:endParaRPr lang="en-US"/>
          </a:p>
        </p:txBody>
      </p:sp>
      <p:sp>
        <p:nvSpPr>
          <p:cNvPr id="136197" name="Text Box 5"/>
          <p:cNvSpPr txBox="1">
            <a:spLocks noChangeArrowheads="1"/>
          </p:cNvSpPr>
          <p:nvPr/>
        </p:nvSpPr>
        <p:spPr bwMode="auto">
          <a:xfrm>
            <a:off x="2654300" y="2435225"/>
            <a:ext cx="6337300" cy="1477328"/>
          </a:xfrm>
          <a:prstGeom prst="rect">
            <a:avLst/>
          </a:prstGeom>
          <a:noFill/>
          <a:ln w="9525">
            <a:noFill/>
            <a:miter lim="800000"/>
            <a:headEnd/>
            <a:tailEnd/>
          </a:ln>
          <a:effectLst/>
        </p:spPr>
        <p:txBody>
          <a:bodyPr>
            <a:spAutoFit/>
          </a:bodyPr>
          <a:lstStyle/>
          <a:p>
            <a:r>
              <a:rPr lang="en-US" dirty="0"/>
              <a:t>Hardware can be inside or outside the computer:</a:t>
            </a:r>
          </a:p>
          <a:p>
            <a:pPr marL="400050" lvl="1" indent="-228600">
              <a:buClr>
                <a:schemeClr val="folHlink"/>
              </a:buClr>
              <a:buFont typeface="Wingdings" pitchFamily="2" charset="2"/>
              <a:buChar char="§"/>
            </a:pPr>
            <a:r>
              <a:rPr lang="en-US" dirty="0"/>
              <a:t>The </a:t>
            </a:r>
            <a:r>
              <a:rPr lang="en-US" dirty="0">
                <a:solidFill>
                  <a:srgbClr val="FF0000"/>
                </a:solidFill>
              </a:rPr>
              <a:t>CPU</a:t>
            </a:r>
            <a:r>
              <a:rPr lang="en-US" dirty="0"/>
              <a:t> and </a:t>
            </a:r>
            <a:r>
              <a:rPr lang="en-US" dirty="0">
                <a:solidFill>
                  <a:srgbClr val="FF0000"/>
                </a:solidFill>
              </a:rPr>
              <a:t>hard drive </a:t>
            </a:r>
            <a:r>
              <a:rPr lang="en-US" dirty="0"/>
              <a:t>are inside the computer</a:t>
            </a:r>
            <a:r>
              <a:rPr lang="en-US" dirty="0" smtClean="0"/>
              <a:t>.</a:t>
            </a:r>
          </a:p>
          <a:p>
            <a:pPr marL="400050" lvl="1" indent="-228600">
              <a:buClr>
                <a:schemeClr val="folHlink"/>
              </a:buClr>
              <a:buFont typeface="Wingdings" pitchFamily="2" charset="2"/>
              <a:buChar char="§"/>
            </a:pPr>
            <a:r>
              <a:rPr lang="en-US" dirty="0" smtClean="0"/>
              <a:t>2 Types of Hard drives – </a:t>
            </a:r>
            <a:r>
              <a:rPr lang="en-US" dirty="0" smtClean="0">
                <a:solidFill>
                  <a:srgbClr val="FF0000"/>
                </a:solidFill>
              </a:rPr>
              <a:t>Magnetic</a:t>
            </a:r>
            <a:r>
              <a:rPr lang="en-US" dirty="0" smtClean="0"/>
              <a:t> and </a:t>
            </a:r>
            <a:r>
              <a:rPr lang="en-US" dirty="0" smtClean="0">
                <a:solidFill>
                  <a:srgbClr val="FF0000"/>
                </a:solidFill>
              </a:rPr>
              <a:t>Solid state (SSD)</a:t>
            </a:r>
            <a:endParaRPr lang="en-US" dirty="0">
              <a:solidFill>
                <a:srgbClr val="FF0000"/>
              </a:solidFill>
            </a:endParaRPr>
          </a:p>
          <a:p>
            <a:pPr marL="400050" lvl="1" indent="-228600">
              <a:buClr>
                <a:schemeClr val="folHlink"/>
              </a:buClr>
              <a:buFont typeface="Wingdings" pitchFamily="2" charset="2"/>
              <a:buChar char="§"/>
            </a:pPr>
            <a:r>
              <a:rPr lang="en-US" dirty="0"/>
              <a:t>The keyboard, monitor, and printer are outside the computer and must be connected by cables. </a:t>
            </a:r>
          </a:p>
        </p:txBody>
      </p:sp>
      <p:sp>
        <p:nvSpPr>
          <p:cNvPr id="136200" name="Rectangle 8"/>
          <p:cNvSpPr>
            <a:spLocks noChangeArrowheads="1"/>
          </p:cNvSpPr>
          <p:nvPr/>
        </p:nvSpPr>
        <p:spPr bwMode="auto">
          <a:xfrm>
            <a:off x="1676400" y="1524000"/>
            <a:ext cx="5791200" cy="409575"/>
          </a:xfrm>
          <a:prstGeom prst="rect">
            <a:avLst/>
          </a:prstGeom>
          <a:noFill/>
          <a:ln w="9525">
            <a:noFill/>
            <a:miter lim="800000"/>
            <a:headEnd/>
            <a:tailEnd/>
          </a:ln>
          <a:effectLst/>
        </p:spPr>
        <p:txBody>
          <a:bodyPr/>
          <a:lstStyle/>
          <a:p>
            <a:pPr algn="ctr"/>
            <a:r>
              <a:rPr lang="en-US" sz="2000" b="1">
                <a:solidFill>
                  <a:srgbClr val="000000"/>
                </a:solidFill>
                <a:cs typeface="Times New Roman" pitchFamily="18" charset="0"/>
              </a:rPr>
              <a:t>Hardware Basics </a:t>
            </a:r>
          </a:p>
        </p:txBody>
      </p:sp>
      <p:pic>
        <p:nvPicPr>
          <p:cNvPr id="136201" name="Picture 9" descr="ccia_gold_banner1"/>
          <p:cNvPicPr>
            <a:picLocks noChangeAspect="1" noChangeArrowheads="1"/>
          </p:cNvPicPr>
          <p:nvPr/>
        </p:nvPicPr>
        <p:blipFill>
          <a:blip r:embed="rId2"/>
          <a:srcRect/>
          <a:stretch>
            <a:fillRect/>
          </a:stretch>
        </p:blipFill>
        <p:spPr bwMode="auto">
          <a:xfrm>
            <a:off x="7086600" y="1447800"/>
            <a:ext cx="2057400" cy="530225"/>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Rectangle 4"/>
          <p:cNvSpPr>
            <a:spLocks noGrp="1" noChangeArrowheads="1"/>
          </p:cNvSpPr>
          <p:nvPr>
            <p:ph type="title"/>
          </p:nvPr>
        </p:nvSpPr>
        <p:spPr bwMode="auto">
          <a:xfrm>
            <a:off x="0" y="762000"/>
            <a:ext cx="9144000" cy="533400"/>
          </a:xfrm>
          <a:noFill/>
          <a:ln>
            <a:miter lim="800000"/>
            <a:headEnd/>
            <a:tailEnd/>
          </a:ln>
        </p:spPr>
        <p:txBody>
          <a:bodyPr vert="horz" wrap="square" lIns="91440" tIns="45720" rIns="91440" bIns="45720" numCol="1" anchor="t" anchorCtr="0" compatLnSpc="1">
            <a:prstTxWarp prst="textNoShape">
              <a:avLst/>
            </a:prstTxWarp>
          </a:bodyPr>
          <a:lstStyle/>
          <a:p>
            <a:r>
              <a:rPr lang="en-US" sz="2800" b="1"/>
              <a:t>Introducing Your Computer</a:t>
            </a:r>
          </a:p>
        </p:txBody>
      </p:sp>
      <p:sp>
        <p:nvSpPr>
          <p:cNvPr id="11" name="Footer Placeholder 3"/>
          <p:cNvSpPr>
            <a:spLocks noGrp="1"/>
          </p:cNvSpPr>
          <p:nvPr>
            <p:ph type="ftr" sz="quarter" idx="11"/>
          </p:nvPr>
        </p:nvSpPr>
        <p:spPr/>
        <p:txBody>
          <a:bodyPr/>
          <a:lstStyle/>
          <a:p>
            <a:r>
              <a:rPr lang="en-US"/>
              <a:t>Technology in Your Life</a:t>
            </a:r>
          </a:p>
          <a:p>
            <a:endParaRPr lang="en-US"/>
          </a:p>
        </p:txBody>
      </p:sp>
      <p:sp>
        <p:nvSpPr>
          <p:cNvPr id="83970" name="Rectangle 2"/>
          <p:cNvSpPr>
            <a:spLocks noChangeArrowheads="1"/>
          </p:cNvSpPr>
          <p:nvPr/>
        </p:nvSpPr>
        <p:spPr bwMode="auto">
          <a:xfrm>
            <a:off x="4991100" y="1495425"/>
            <a:ext cx="2900363" cy="438150"/>
          </a:xfrm>
          <a:prstGeom prst="rect">
            <a:avLst/>
          </a:prstGeom>
          <a:solidFill>
            <a:schemeClr val="bg1"/>
          </a:solidFill>
          <a:ln w="9525">
            <a:noFill/>
            <a:miter lim="800000"/>
            <a:headEnd/>
            <a:tailEnd/>
          </a:ln>
          <a:effectLst/>
        </p:spPr>
        <p:txBody>
          <a:bodyPr wrap="none" anchor="ctr"/>
          <a:lstStyle/>
          <a:p>
            <a:endParaRPr lang="en-US"/>
          </a:p>
        </p:txBody>
      </p:sp>
      <p:sp>
        <p:nvSpPr>
          <p:cNvPr id="83971" name="Rectangle 3"/>
          <p:cNvSpPr>
            <a:spLocks noChangeArrowheads="1"/>
          </p:cNvSpPr>
          <p:nvPr/>
        </p:nvSpPr>
        <p:spPr bwMode="auto">
          <a:xfrm rot="5400000">
            <a:off x="2739232" y="-386556"/>
            <a:ext cx="442912" cy="4197350"/>
          </a:xfrm>
          <a:prstGeom prst="rect">
            <a:avLst/>
          </a:prstGeom>
          <a:gradFill rotWithShape="1">
            <a:gsLst>
              <a:gs pos="0">
                <a:schemeClr val="bg1"/>
              </a:gs>
              <a:gs pos="100000">
                <a:schemeClr val="bg1">
                  <a:gamma/>
                  <a:tint val="10196"/>
                  <a:invGamma/>
                  <a:alpha val="0"/>
                </a:schemeClr>
              </a:gs>
            </a:gsLst>
            <a:lin ang="5400000" scaled="1"/>
          </a:gradFill>
          <a:ln w="9525">
            <a:noFill/>
            <a:miter lim="800000"/>
            <a:headEnd/>
            <a:tailEnd/>
          </a:ln>
          <a:effectLst/>
        </p:spPr>
        <p:txBody>
          <a:bodyPr wrap="none" anchor="ctr"/>
          <a:lstStyle/>
          <a:p>
            <a:endParaRPr lang="en-US"/>
          </a:p>
        </p:txBody>
      </p:sp>
      <p:sp>
        <p:nvSpPr>
          <p:cNvPr id="83973" name="Text Box 5"/>
          <p:cNvSpPr txBox="1">
            <a:spLocks noChangeArrowheads="1"/>
          </p:cNvSpPr>
          <p:nvPr/>
        </p:nvSpPr>
        <p:spPr bwMode="auto">
          <a:xfrm>
            <a:off x="2654300" y="2435225"/>
            <a:ext cx="6337300" cy="3387725"/>
          </a:xfrm>
          <a:prstGeom prst="rect">
            <a:avLst/>
          </a:prstGeom>
          <a:noFill/>
          <a:ln w="9525">
            <a:noFill/>
            <a:miter lim="800000"/>
            <a:headEnd/>
            <a:tailEnd/>
          </a:ln>
          <a:effectLst/>
        </p:spPr>
        <p:txBody>
          <a:bodyPr>
            <a:spAutoFit/>
          </a:bodyPr>
          <a:lstStyle/>
          <a:p>
            <a:r>
              <a:rPr lang="en-US" b="1">
                <a:solidFill>
                  <a:srgbClr val="000000"/>
                </a:solidFill>
                <a:cs typeface="Times New Roman" pitchFamily="18" charset="0"/>
              </a:rPr>
              <a:t>What Are Input and Output Devices?</a:t>
            </a:r>
            <a:endParaRPr lang="en-US">
              <a:solidFill>
                <a:srgbClr val="000000"/>
              </a:solidFill>
              <a:cs typeface="Times New Roman" pitchFamily="18" charset="0"/>
            </a:endParaRPr>
          </a:p>
          <a:p>
            <a:r>
              <a:rPr lang="en-US">
                <a:solidFill>
                  <a:srgbClr val="000000"/>
                </a:solidFill>
                <a:cs typeface="Times New Roman" pitchFamily="18" charset="0"/>
              </a:rPr>
              <a:t>Information flows between you and your computer through </a:t>
            </a:r>
            <a:r>
              <a:rPr lang="en-US" b="1">
                <a:solidFill>
                  <a:schemeClr val="hlink"/>
                </a:solidFill>
                <a:cs typeface="Times New Roman" pitchFamily="18" charset="0"/>
              </a:rPr>
              <a:t>input</a:t>
            </a:r>
            <a:r>
              <a:rPr lang="en-US">
                <a:solidFill>
                  <a:srgbClr val="000000"/>
                </a:solidFill>
                <a:cs typeface="Times New Roman" pitchFamily="18" charset="0"/>
              </a:rPr>
              <a:t> and </a:t>
            </a:r>
            <a:r>
              <a:rPr lang="en-US" b="1">
                <a:solidFill>
                  <a:schemeClr val="hlink"/>
                </a:solidFill>
                <a:cs typeface="Times New Roman" pitchFamily="18" charset="0"/>
              </a:rPr>
              <a:t>output</a:t>
            </a:r>
            <a:r>
              <a:rPr lang="en-US">
                <a:solidFill>
                  <a:srgbClr val="000000"/>
                </a:solidFill>
                <a:cs typeface="Times New Roman" pitchFamily="18" charset="0"/>
              </a:rPr>
              <a:t> devices. Examples of input devices are:</a:t>
            </a:r>
          </a:p>
          <a:p>
            <a:pPr marL="400050" lvl="1" indent="-228600">
              <a:buClr>
                <a:schemeClr val="folHlink"/>
              </a:buClr>
              <a:buFont typeface="Wingdings" pitchFamily="2" charset="2"/>
              <a:buChar char="§"/>
            </a:pPr>
            <a:r>
              <a:rPr lang="en-US">
                <a:solidFill>
                  <a:srgbClr val="000000"/>
                </a:solidFill>
                <a:cs typeface="Times New Roman" pitchFamily="18" charset="0"/>
              </a:rPr>
              <a:t>keyboard</a:t>
            </a:r>
          </a:p>
          <a:p>
            <a:pPr marL="400050" lvl="1" indent="-228600">
              <a:buClr>
                <a:schemeClr val="folHlink"/>
              </a:buClr>
              <a:buFont typeface="Wingdings" pitchFamily="2" charset="2"/>
              <a:buChar char="§"/>
            </a:pPr>
            <a:r>
              <a:rPr lang="en-US">
                <a:solidFill>
                  <a:srgbClr val="000000"/>
                </a:solidFill>
                <a:cs typeface="Times New Roman" pitchFamily="18" charset="0"/>
              </a:rPr>
              <a:t>mouse</a:t>
            </a:r>
          </a:p>
          <a:p>
            <a:pPr marL="400050" lvl="1" indent="-228600">
              <a:buClr>
                <a:schemeClr val="folHlink"/>
              </a:buClr>
              <a:buFont typeface="Wingdings" pitchFamily="2" charset="2"/>
              <a:buChar char="§"/>
            </a:pPr>
            <a:r>
              <a:rPr lang="en-US">
                <a:solidFill>
                  <a:srgbClr val="000000"/>
                </a:solidFill>
                <a:cs typeface="Times New Roman" pitchFamily="18" charset="0"/>
              </a:rPr>
              <a:t>scanner</a:t>
            </a:r>
          </a:p>
          <a:p>
            <a:pPr marL="400050" lvl="1" indent="-228600">
              <a:buClr>
                <a:schemeClr val="folHlink"/>
              </a:buClr>
              <a:buFont typeface="Wingdings" pitchFamily="2" charset="2"/>
              <a:buChar char="§"/>
            </a:pPr>
            <a:r>
              <a:rPr lang="en-US">
                <a:solidFill>
                  <a:srgbClr val="000000"/>
                </a:solidFill>
                <a:cs typeface="Times New Roman" pitchFamily="18" charset="0"/>
              </a:rPr>
              <a:t>digital camera</a:t>
            </a:r>
          </a:p>
          <a:p>
            <a:pPr marL="400050" lvl="1" indent="-228600">
              <a:buClr>
                <a:schemeClr val="folHlink"/>
              </a:buClr>
              <a:buFont typeface="Wingdings" pitchFamily="2" charset="2"/>
              <a:buChar char="§"/>
            </a:pPr>
            <a:r>
              <a:rPr lang="en-US">
                <a:solidFill>
                  <a:srgbClr val="000000"/>
                </a:solidFill>
                <a:cs typeface="Times New Roman" pitchFamily="18" charset="0"/>
              </a:rPr>
              <a:t>joystick</a:t>
            </a:r>
          </a:p>
          <a:p>
            <a:r>
              <a:rPr lang="en-US">
                <a:solidFill>
                  <a:srgbClr val="000000"/>
                </a:solidFill>
                <a:cs typeface="Times New Roman" pitchFamily="18" charset="0"/>
              </a:rPr>
              <a:t>Examples of output devices are:</a:t>
            </a:r>
          </a:p>
          <a:p>
            <a:pPr marL="400050" lvl="1" indent="-228600">
              <a:buClr>
                <a:schemeClr val="folHlink"/>
              </a:buClr>
              <a:buFont typeface="Wingdings" pitchFamily="2" charset="2"/>
              <a:buChar char="§"/>
            </a:pPr>
            <a:r>
              <a:rPr lang="en-US">
                <a:solidFill>
                  <a:srgbClr val="000000"/>
                </a:solidFill>
                <a:cs typeface="Times New Roman" pitchFamily="18" charset="0"/>
              </a:rPr>
              <a:t>monitor</a:t>
            </a:r>
          </a:p>
          <a:p>
            <a:pPr marL="400050" lvl="1" indent="-228600">
              <a:buClr>
                <a:schemeClr val="folHlink"/>
              </a:buClr>
              <a:buFont typeface="Wingdings" pitchFamily="2" charset="2"/>
              <a:buChar char="§"/>
            </a:pPr>
            <a:r>
              <a:rPr lang="en-US">
                <a:solidFill>
                  <a:srgbClr val="000000"/>
                </a:solidFill>
                <a:cs typeface="Times New Roman" pitchFamily="18" charset="0"/>
              </a:rPr>
              <a:t>printer</a:t>
            </a:r>
          </a:p>
          <a:p>
            <a:pPr marL="400050" lvl="1" indent="-228600">
              <a:buClr>
                <a:schemeClr val="folHlink"/>
              </a:buClr>
              <a:buFont typeface="Wingdings" pitchFamily="2" charset="2"/>
              <a:buChar char="§"/>
            </a:pPr>
            <a:r>
              <a:rPr lang="en-US">
                <a:solidFill>
                  <a:srgbClr val="000000"/>
                </a:solidFill>
                <a:cs typeface="Times New Roman" pitchFamily="18" charset="0"/>
              </a:rPr>
              <a:t>speakers</a:t>
            </a:r>
            <a:r>
              <a:rPr lang="en-US" b="1"/>
              <a:t> </a:t>
            </a:r>
          </a:p>
        </p:txBody>
      </p:sp>
      <p:sp>
        <p:nvSpPr>
          <p:cNvPr id="83975" name="Text Box 7"/>
          <p:cNvSpPr txBox="1">
            <a:spLocks noChangeArrowheads="1"/>
          </p:cNvSpPr>
          <p:nvPr/>
        </p:nvSpPr>
        <p:spPr bwMode="auto">
          <a:xfrm>
            <a:off x="123825" y="2466975"/>
            <a:ext cx="2000250" cy="2419124"/>
          </a:xfrm>
          <a:prstGeom prst="rect">
            <a:avLst/>
          </a:prstGeom>
          <a:noFill/>
          <a:ln w="9525">
            <a:noFill/>
            <a:miter lim="800000"/>
            <a:headEnd/>
            <a:tailEnd/>
          </a:ln>
          <a:effectLst/>
        </p:spPr>
        <p:txBody>
          <a:bodyPr>
            <a:spAutoFit/>
          </a:bodyPr>
          <a:lstStyle/>
          <a:p>
            <a:pPr>
              <a:spcAft>
                <a:spcPct val="20000"/>
              </a:spcAft>
            </a:pPr>
            <a:r>
              <a:rPr lang="en-US" sz="1400" b="1" dirty="0">
                <a:solidFill>
                  <a:schemeClr val="hlink"/>
                </a:solidFill>
                <a:cs typeface="Times New Roman" pitchFamily="18" charset="0"/>
              </a:rPr>
              <a:t>input </a:t>
            </a:r>
          </a:p>
          <a:p>
            <a:pPr>
              <a:spcAft>
                <a:spcPct val="20000"/>
              </a:spcAft>
            </a:pPr>
            <a:r>
              <a:rPr lang="en-US" sz="1400" dirty="0">
                <a:solidFill>
                  <a:srgbClr val="000000"/>
                </a:solidFill>
                <a:cs typeface="Times New Roman" pitchFamily="18" charset="0"/>
              </a:rPr>
              <a:t>Information that is entered into a computer. </a:t>
            </a:r>
          </a:p>
          <a:p>
            <a:pPr>
              <a:spcAft>
                <a:spcPct val="20000"/>
              </a:spcAft>
            </a:pPr>
            <a:endParaRPr lang="en-US" sz="1400" b="1" dirty="0">
              <a:solidFill>
                <a:srgbClr val="008080"/>
              </a:solidFill>
              <a:cs typeface="Times New Roman" pitchFamily="18" charset="0"/>
            </a:endParaRPr>
          </a:p>
          <a:p>
            <a:pPr>
              <a:spcAft>
                <a:spcPct val="20000"/>
              </a:spcAft>
            </a:pPr>
            <a:r>
              <a:rPr lang="en-US" sz="1400" b="1" dirty="0">
                <a:solidFill>
                  <a:schemeClr val="hlink"/>
                </a:solidFill>
                <a:cs typeface="Times New Roman" pitchFamily="18" charset="0"/>
              </a:rPr>
              <a:t>output</a:t>
            </a:r>
            <a:r>
              <a:rPr lang="en-US" sz="1400" b="1" dirty="0">
                <a:solidFill>
                  <a:srgbClr val="000000"/>
                </a:solidFill>
                <a:cs typeface="Times New Roman" pitchFamily="18" charset="0"/>
              </a:rPr>
              <a:t> </a:t>
            </a:r>
          </a:p>
          <a:p>
            <a:pPr>
              <a:spcAft>
                <a:spcPct val="20000"/>
              </a:spcAft>
            </a:pPr>
            <a:r>
              <a:rPr lang="en-US" sz="1400" dirty="0">
                <a:solidFill>
                  <a:srgbClr val="000000"/>
                </a:solidFill>
                <a:cs typeface="Times New Roman" pitchFamily="18" charset="0"/>
              </a:rPr>
              <a:t>Information that a computer produces and delivers back to the user. </a:t>
            </a:r>
            <a:endParaRPr lang="en-US" sz="1400" dirty="0">
              <a:solidFill>
                <a:srgbClr val="008080"/>
              </a:solidFill>
              <a:cs typeface="Times New Roman" pitchFamily="18" charset="0"/>
            </a:endParaRPr>
          </a:p>
        </p:txBody>
      </p:sp>
      <p:sp>
        <p:nvSpPr>
          <p:cNvPr id="83976" name="Rectangle 8"/>
          <p:cNvSpPr>
            <a:spLocks noChangeArrowheads="1"/>
          </p:cNvSpPr>
          <p:nvPr/>
        </p:nvSpPr>
        <p:spPr bwMode="auto">
          <a:xfrm>
            <a:off x="1676400" y="1524000"/>
            <a:ext cx="5791200" cy="409575"/>
          </a:xfrm>
          <a:prstGeom prst="rect">
            <a:avLst/>
          </a:prstGeom>
          <a:noFill/>
          <a:ln w="9525">
            <a:noFill/>
            <a:miter lim="800000"/>
            <a:headEnd/>
            <a:tailEnd/>
          </a:ln>
          <a:effectLst/>
        </p:spPr>
        <p:txBody>
          <a:bodyPr/>
          <a:lstStyle/>
          <a:p>
            <a:pPr algn="ctr"/>
            <a:r>
              <a:rPr lang="en-US" sz="2000" b="1">
                <a:solidFill>
                  <a:srgbClr val="000000"/>
                </a:solidFill>
                <a:cs typeface="Times New Roman" pitchFamily="18" charset="0"/>
              </a:rPr>
              <a:t>Hardware Basics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397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397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397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39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8" name="Rectangle 6"/>
          <p:cNvSpPr>
            <a:spLocks noGrp="1" noChangeArrowheads="1"/>
          </p:cNvSpPr>
          <p:nvPr>
            <p:ph type="title"/>
          </p:nvPr>
        </p:nvSpPr>
        <p:spPr bwMode="auto">
          <a:xfrm>
            <a:off x="2865438" y="762000"/>
            <a:ext cx="9144000" cy="533400"/>
          </a:xfrm>
          <a:noFill/>
          <a:ln>
            <a:miter lim="800000"/>
            <a:headEnd/>
            <a:tailEnd/>
          </a:ln>
        </p:spPr>
        <p:txBody>
          <a:bodyPr vert="horz" wrap="square" lIns="91440" tIns="45720" rIns="91440" bIns="45720" numCol="1" anchor="t" anchorCtr="0" compatLnSpc="1">
            <a:prstTxWarp prst="textNoShape">
              <a:avLst/>
            </a:prstTxWarp>
          </a:bodyPr>
          <a:lstStyle/>
          <a:p>
            <a:r>
              <a:rPr lang="en-US" sz="2800" b="1"/>
              <a:t>Introducing Your Computer</a:t>
            </a:r>
          </a:p>
        </p:txBody>
      </p:sp>
      <p:sp>
        <p:nvSpPr>
          <p:cNvPr id="14" name="Footer Placeholder 3"/>
          <p:cNvSpPr>
            <a:spLocks noGrp="1"/>
          </p:cNvSpPr>
          <p:nvPr>
            <p:ph type="ftr" sz="quarter" idx="11"/>
          </p:nvPr>
        </p:nvSpPr>
        <p:spPr/>
        <p:txBody>
          <a:bodyPr/>
          <a:lstStyle/>
          <a:p>
            <a:r>
              <a:rPr lang="en-US"/>
              <a:t>Technology in Your Life</a:t>
            </a:r>
          </a:p>
          <a:p>
            <a:endParaRPr lang="en-US"/>
          </a:p>
        </p:txBody>
      </p:sp>
      <p:sp>
        <p:nvSpPr>
          <p:cNvPr id="84995" name="Rectangle 3"/>
          <p:cNvSpPr>
            <a:spLocks noChangeArrowheads="1"/>
          </p:cNvSpPr>
          <p:nvPr/>
        </p:nvSpPr>
        <p:spPr bwMode="auto">
          <a:xfrm>
            <a:off x="4991100" y="1495425"/>
            <a:ext cx="4152900" cy="438150"/>
          </a:xfrm>
          <a:prstGeom prst="rect">
            <a:avLst/>
          </a:prstGeom>
          <a:solidFill>
            <a:schemeClr val="bg1"/>
          </a:solidFill>
          <a:ln w="9525">
            <a:noFill/>
            <a:miter lim="800000"/>
            <a:headEnd/>
            <a:tailEnd/>
          </a:ln>
          <a:effectLst/>
        </p:spPr>
        <p:txBody>
          <a:bodyPr wrap="none" anchor="ctr"/>
          <a:lstStyle/>
          <a:p>
            <a:endParaRPr lang="en-US"/>
          </a:p>
        </p:txBody>
      </p:sp>
      <p:sp>
        <p:nvSpPr>
          <p:cNvPr id="84996" name="Rectangle 4"/>
          <p:cNvSpPr>
            <a:spLocks noChangeArrowheads="1"/>
          </p:cNvSpPr>
          <p:nvPr/>
        </p:nvSpPr>
        <p:spPr bwMode="auto">
          <a:xfrm rot="5400000">
            <a:off x="2739232" y="-386556"/>
            <a:ext cx="442912" cy="4197350"/>
          </a:xfrm>
          <a:prstGeom prst="rect">
            <a:avLst/>
          </a:prstGeom>
          <a:gradFill rotWithShape="1">
            <a:gsLst>
              <a:gs pos="0">
                <a:schemeClr val="bg1"/>
              </a:gs>
              <a:gs pos="100000">
                <a:schemeClr val="bg1">
                  <a:gamma/>
                  <a:tint val="10196"/>
                  <a:invGamma/>
                  <a:alpha val="0"/>
                </a:schemeClr>
              </a:gs>
            </a:gsLst>
            <a:lin ang="5400000" scaled="1"/>
          </a:gradFill>
          <a:ln w="9525">
            <a:noFill/>
            <a:miter lim="800000"/>
            <a:headEnd/>
            <a:tailEnd/>
          </a:ln>
          <a:effectLst/>
        </p:spPr>
        <p:txBody>
          <a:bodyPr wrap="none" anchor="ctr"/>
          <a:lstStyle/>
          <a:p>
            <a:endParaRPr lang="en-US"/>
          </a:p>
        </p:txBody>
      </p:sp>
      <p:sp>
        <p:nvSpPr>
          <p:cNvPr id="84997" name="Rectangle 5"/>
          <p:cNvSpPr>
            <a:spLocks noChangeArrowheads="1"/>
          </p:cNvSpPr>
          <p:nvPr/>
        </p:nvSpPr>
        <p:spPr bwMode="auto">
          <a:xfrm>
            <a:off x="1676400" y="1524000"/>
            <a:ext cx="5791200" cy="409575"/>
          </a:xfrm>
          <a:prstGeom prst="rect">
            <a:avLst/>
          </a:prstGeom>
          <a:noFill/>
          <a:ln w="9525">
            <a:noFill/>
            <a:miter lim="800000"/>
            <a:headEnd/>
            <a:tailEnd/>
          </a:ln>
          <a:effectLst/>
        </p:spPr>
        <p:txBody>
          <a:bodyPr/>
          <a:lstStyle/>
          <a:p>
            <a:pPr algn="ctr"/>
            <a:r>
              <a:rPr lang="en-US" sz="2000" b="1">
                <a:solidFill>
                  <a:srgbClr val="000000"/>
                </a:solidFill>
                <a:cs typeface="Times New Roman" pitchFamily="18" charset="0"/>
              </a:rPr>
              <a:t>Hardware Basics</a:t>
            </a:r>
          </a:p>
        </p:txBody>
      </p:sp>
      <p:sp>
        <p:nvSpPr>
          <p:cNvPr id="84999" name="Rectangle 7"/>
          <p:cNvSpPr>
            <a:spLocks noChangeArrowheads="1"/>
          </p:cNvSpPr>
          <p:nvPr/>
        </p:nvSpPr>
        <p:spPr bwMode="auto">
          <a:xfrm>
            <a:off x="0" y="1981200"/>
            <a:ext cx="2133600" cy="4876800"/>
          </a:xfrm>
          <a:prstGeom prst="rect">
            <a:avLst/>
          </a:prstGeom>
          <a:solidFill>
            <a:schemeClr val="bg1"/>
          </a:solidFill>
          <a:ln w="9525">
            <a:noFill/>
            <a:miter lim="800000"/>
            <a:headEnd/>
            <a:tailEnd/>
          </a:ln>
          <a:effectLst/>
        </p:spPr>
        <p:txBody>
          <a:bodyPr wrap="none" anchor="ctr"/>
          <a:lstStyle/>
          <a:p>
            <a:endParaRPr lang="en-US"/>
          </a:p>
        </p:txBody>
      </p:sp>
      <p:sp>
        <p:nvSpPr>
          <p:cNvPr id="85000" name="Rectangle 8"/>
          <p:cNvSpPr>
            <a:spLocks noChangeArrowheads="1"/>
          </p:cNvSpPr>
          <p:nvPr/>
        </p:nvSpPr>
        <p:spPr bwMode="auto">
          <a:xfrm>
            <a:off x="457200" y="2486025"/>
            <a:ext cx="8353425" cy="1114425"/>
          </a:xfrm>
          <a:prstGeom prst="rect">
            <a:avLst/>
          </a:prstGeom>
          <a:gradFill rotWithShape="1">
            <a:gsLst>
              <a:gs pos="0">
                <a:srgbClr val="DDDDDD"/>
              </a:gs>
              <a:gs pos="100000">
                <a:schemeClr val="bg1"/>
              </a:gs>
            </a:gsLst>
            <a:lin ang="5400000" scaled="1"/>
          </a:gradFill>
          <a:ln w="9525">
            <a:noFill/>
            <a:miter lim="800000"/>
            <a:headEnd/>
            <a:tailEnd/>
          </a:ln>
          <a:effectLst/>
        </p:spPr>
        <p:txBody>
          <a:bodyPr wrap="none" anchor="ctr"/>
          <a:lstStyle/>
          <a:p>
            <a:endParaRPr lang="en-US"/>
          </a:p>
        </p:txBody>
      </p:sp>
      <p:sp>
        <p:nvSpPr>
          <p:cNvPr id="85001" name="Text Box 9"/>
          <p:cNvSpPr txBox="1">
            <a:spLocks noChangeArrowheads="1"/>
          </p:cNvSpPr>
          <p:nvPr/>
        </p:nvSpPr>
        <p:spPr bwMode="auto">
          <a:xfrm>
            <a:off x="482600" y="2616200"/>
            <a:ext cx="8499475" cy="1006475"/>
          </a:xfrm>
          <a:prstGeom prst="rect">
            <a:avLst/>
          </a:prstGeom>
          <a:noFill/>
          <a:ln w="9525">
            <a:noFill/>
            <a:miter lim="800000"/>
            <a:headEnd/>
            <a:tailEnd/>
          </a:ln>
          <a:effectLst/>
        </p:spPr>
        <p:txBody>
          <a:bodyPr>
            <a:spAutoFit/>
          </a:bodyPr>
          <a:lstStyle/>
          <a:p>
            <a:r>
              <a:rPr lang="en-US" sz="2000" b="1">
                <a:solidFill>
                  <a:srgbClr val="CC0000"/>
                </a:solidFill>
                <a:cs typeface="Times New Roman" pitchFamily="18" charset="0"/>
              </a:rPr>
              <a:t>Identify</a:t>
            </a:r>
            <a:r>
              <a:rPr lang="en-US" sz="2000">
                <a:solidFill>
                  <a:srgbClr val="000000"/>
                </a:solidFill>
                <a:cs typeface="Times New Roman" pitchFamily="18" charset="0"/>
              </a:rPr>
              <a:t>  Name three hardware components that are also input devices, and three hardware components that are also output devices. (Try to think of input and output devices that have not been mentioned yet.)</a:t>
            </a:r>
            <a:r>
              <a:rPr lang="en-US" sz="2000">
                <a:solidFill>
                  <a:srgbClr val="CC0000"/>
                </a:solidFill>
                <a:cs typeface="Times New Roman" pitchFamily="18" charset="0"/>
              </a:rPr>
              <a:t> </a:t>
            </a:r>
          </a:p>
        </p:txBody>
      </p:sp>
      <p:sp>
        <p:nvSpPr>
          <p:cNvPr id="85002" name="Line 10"/>
          <p:cNvSpPr>
            <a:spLocks noChangeShapeType="1"/>
          </p:cNvSpPr>
          <p:nvPr/>
        </p:nvSpPr>
        <p:spPr bwMode="auto">
          <a:xfrm>
            <a:off x="457200" y="2495550"/>
            <a:ext cx="8334375" cy="0"/>
          </a:xfrm>
          <a:prstGeom prst="line">
            <a:avLst/>
          </a:prstGeom>
          <a:noFill/>
          <a:ln w="9525">
            <a:solidFill>
              <a:schemeClr val="tx1"/>
            </a:solidFill>
            <a:round/>
            <a:headEnd/>
            <a:tailEnd/>
          </a:ln>
          <a:effectLst/>
        </p:spPr>
        <p:txBody>
          <a:bodyPr/>
          <a:lstStyle/>
          <a:p>
            <a:endParaRPr lang="en-US"/>
          </a:p>
        </p:txBody>
      </p:sp>
      <p:pic>
        <p:nvPicPr>
          <p:cNvPr id="85003" name="Picture 11" descr="quickcheck"/>
          <p:cNvPicPr>
            <a:picLocks noChangeAspect="1" noChangeArrowheads="1"/>
          </p:cNvPicPr>
          <p:nvPr/>
        </p:nvPicPr>
        <p:blipFill>
          <a:blip r:embed="rId2"/>
          <a:srcRect/>
          <a:stretch>
            <a:fillRect/>
          </a:stretch>
        </p:blipFill>
        <p:spPr bwMode="auto">
          <a:xfrm>
            <a:off x="438150" y="2068513"/>
            <a:ext cx="2427288" cy="431800"/>
          </a:xfrm>
          <a:prstGeom prst="rect">
            <a:avLst/>
          </a:prstGeom>
          <a:noFill/>
        </p:spPr>
      </p:pic>
      <p:sp>
        <p:nvSpPr>
          <p:cNvPr id="85004" name="Text Box 12"/>
          <p:cNvSpPr txBox="1">
            <a:spLocks noChangeArrowheads="1"/>
          </p:cNvSpPr>
          <p:nvPr/>
        </p:nvSpPr>
        <p:spPr bwMode="auto">
          <a:xfrm>
            <a:off x="454025" y="3762375"/>
            <a:ext cx="3041650" cy="2563813"/>
          </a:xfrm>
          <a:prstGeom prst="rect">
            <a:avLst/>
          </a:prstGeom>
          <a:noFill/>
          <a:ln w="9525">
            <a:noFill/>
            <a:miter lim="800000"/>
            <a:headEnd/>
            <a:tailEnd/>
          </a:ln>
          <a:effectLst/>
        </p:spPr>
        <p:txBody>
          <a:bodyPr>
            <a:spAutoFit/>
          </a:bodyPr>
          <a:lstStyle/>
          <a:p>
            <a:pPr>
              <a:buClr>
                <a:srgbClr val="CC0000"/>
              </a:buClr>
            </a:pPr>
            <a:r>
              <a:rPr lang="en-US">
                <a:solidFill>
                  <a:srgbClr val="CC0000"/>
                </a:solidFill>
              </a:rPr>
              <a:t>Input devices include:</a:t>
            </a:r>
          </a:p>
          <a:p>
            <a:pPr marL="342900" lvl="1" indent="-228600">
              <a:buClr>
                <a:srgbClr val="CC0000"/>
              </a:buClr>
              <a:buFont typeface="Wingdings" pitchFamily="2" charset="2"/>
              <a:buChar char="§"/>
            </a:pPr>
            <a:r>
              <a:rPr lang="en-US">
                <a:solidFill>
                  <a:srgbClr val="CC0000"/>
                </a:solidFill>
              </a:rPr>
              <a:t>digital camera</a:t>
            </a:r>
          </a:p>
          <a:p>
            <a:pPr marL="342900" lvl="1" indent="-228600">
              <a:buClr>
                <a:srgbClr val="CC0000"/>
              </a:buClr>
              <a:buFont typeface="Wingdings" pitchFamily="2" charset="2"/>
              <a:buChar char="§"/>
            </a:pPr>
            <a:r>
              <a:rPr lang="en-US">
                <a:solidFill>
                  <a:srgbClr val="CC0000"/>
                </a:solidFill>
              </a:rPr>
              <a:t>joystick</a:t>
            </a:r>
          </a:p>
          <a:p>
            <a:pPr marL="342900" lvl="1" indent="-228600">
              <a:buClr>
                <a:srgbClr val="CC0000"/>
              </a:buClr>
              <a:buFont typeface="Wingdings" pitchFamily="2" charset="2"/>
              <a:buChar char="§"/>
            </a:pPr>
            <a:r>
              <a:rPr lang="en-US">
                <a:solidFill>
                  <a:srgbClr val="CC0000"/>
                </a:solidFill>
              </a:rPr>
              <a:t>keyboard</a:t>
            </a:r>
          </a:p>
          <a:p>
            <a:pPr marL="342900" lvl="1" indent="-228600">
              <a:buClr>
                <a:srgbClr val="CC0000"/>
              </a:buClr>
              <a:buFont typeface="Wingdings" pitchFamily="2" charset="2"/>
              <a:buChar char="§"/>
            </a:pPr>
            <a:r>
              <a:rPr lang="en-US">
                <a:solidFill>
                  <a:srgbClr val="CC0000"/>
                </a:solidFill>
              </a:rPr>
              <a:t>microphone</a:t>
            </a:r>
          </a:p>
          <a:p>
            <a:pPr marL="342900" lvl="1" indent="-228600">
              <a:buClr>
                <a:srgbClr val="CC0000"/>
              </a:buClr>
              <a:buFont typeface="Wingdings" pitchFamily="2" charset="2"/>
              <a:buChar char="§"/>
            </a:pPr>
            <a:r>
              <a:rPr lang="en-US">
                <a:solidFill>
                  <a:srgbClr val="CC0000"/>
                </a:solidFill>
              </a:rPr>
              <a:t>mouse</a:t>
            </a:r>
          </a:p>
          <a:p>
            <a:pPr marL="342900" lvl="1" indent="-228600">
              <a:buClr>
                <a:srgbClr val="CC0000"/>
              </a:buClr>
              <a:buFont typeface="Wingdings" pitchFamily="2" charset="2"/>
              <a:buChar char="§"/>
            </a:pPr>
            <a:r>
              <a:rPr lang="en-US">
                <a:solidFill>
                  <a:srgbClr val="CC0000"/>
                </a:solidFill>
              </a:rPr>
              <a:t>scanner</a:t>
            </a:r>
          </a:p>
          <a:p>
            <a:pPr marL="342900" lvl="1" indent="-228600">
              <a:buClr>
                <a:srgbClr val="CC0000"/>
              </a:buClr>
              <a:buFont typeface="Wingdings" pitchFamily="2" charset="2"/>
              <a:buChar char="§"/>
            </a:pPr>
            <a:r>
              <a:rPr lang="en-US">
                <a:solidFill>
                  <a:srgbClr val="CC0000"/>
                </a:solidFill>
              </a:rPr>
              <a:t>touch screen</a:t>
            </a:r>
          </a:p>
          <a:p>
            <a:pPr marL="342900" lvl="1" indent="-228600">
              <a:buClr>
                <a:srgbClr val="CC0000"/>
              </a:buClr>
              <a:buFont typeface="Wingdings" pitchFamily="2" charset="2"/>
              <a:buChar char="§"/>
            </a:pPr>
            <a:r>
              <a:rPr lang="en-US">
                <a:solidFill>
                  <a:srgbClr val="CC0000"/>
                </a:solidFill>
              </a:rPr>
              <a:t>trackball</a:t>
            </a:r>
          </a:p>
        </p:txBody>
      </p:sp>
      <p:sp>
        <p:nvSpPr>
          <p:cNvPr id="85007" name="Text Box 15"/>
          <p:cNvSpPr txBox="1">
            <a:spLocks noChangeArrowheads="1"/>
          </p:cNvSpPr>
          <p:nvPr/>
        </p:nvSpPr>
        <p:spPr bwMode="auto">
          <a:xfrm>
            <a:off x="4048125" y="3762375"/>
            <a:ext cx="2752725" cy="1465263"/>
          </a:xfrm>
          <a:prstGeom prst="rect">
            <a:avLst/>
          </a:prstGeom>
          <a:noFill/>
          <a:ln w="9525">
            <a:noFill/>
            <a:miter lim="800000"/>
            <a:headEnd/>
            <a:tailEnd/>
          </a:ln>
          <a:effectLst/>
        </p:spPr>
        <p:txBody>
          <a:bodyPr>
            <a:spAutoFit/>
          </a:bodyPr>
          <a:lstStyle/>
          <a:p>
            <a:pPr>
              <a:buClr>
                <a:srgbClr val="CC0000"/>
              </a:buClr>
            </a:pPr>
            <a:r>
              <a:rPr lang="en-US">
                <a:solidFill>
                  <a:srgbClr val="CC0000"/>
                </a:solidFill>
              </a:rPr>
              <a:t>Output devices include:</a:t>
            </a:r>
          </a:p>
          <a:p>
            <a:pPr lvl="1">
              <a:buClr>
                <a:srgbClr val="CC0000"/>
              </a:buClr>
              <a:buFont typeface="Wingdings" pitchFamily="2" charset="2"/>
              <a:buChar char="§"/>
            </a:pPr>
            <a:r>
              <a:rPr lang="en-US">
                <a:solidFill>
                  <a:srgbClr val="CC0000"/>
                </a:solidFill>
                <a:cs typeface="Times New Roman" pitchFamily="18" charset="0"/>
              </a:rPr>
              <a:t>monitor</a:t>
            </a:r>
          </a:p>
          <a:p>
            <a:pPr lvl="1">
              <a:buClr>
                <a:srgbClr val="CC0000"/>
              </a:buClr>
              <a:buFont typeface="Wingdings" pitchFamily="2" charset="2"/>
              <a:buChar char="§"/>
            </a:pPr>
            <a:r>
              <a:rPr lang="en-US">
                <a:solidFill>
                  <a:srgbClr val="CC0000"/>
                </a:solidFill>
                <a:cs typeface="Times New Roman" pitchFamily="18" charset="0"/>
              </a:rPr>
              <a:t>printer</a:t>
            </a:r>
          </a:p>
          <a:p>
            <a:pPr lvl="1">
              <a:buClr>
                <a:srgbClr val="CC0000"/>
              </a:buClr>
              <a:buFont typeface="Wingdings" pitchFamily="2" charset="2"/>
              <a:buChar char="§"/>
            </a:pPr>
            <a:r>
              <a:rPr lang="en-US">
                <a:solidFill>
                  <a:srgbClr val="CC0000"/>
                </a:solidFill>
                <a:cs typeface="Times New Roman" pitchFamily="18" charset="0"/>
              </a:rPr>
              <a:t>projector</a:t>
            </a:r>
          </a:p>
          <a:p>
            <a:pPr lvl="1">
              <a:buClr>
                <a:srgbClr val="CC0000"/>
              </a:buClr>
              <a:buFont typeface="Wingdings" pitchFamily="2" charset="2"/>
              <a:buChar char="§"/>
            </a:pPr>
            <a:r>
              <a:rPr lang="en-US">
                <a:solidFill>
                  <a:srgbClr val="CC0000"/>
                </a:solidFill>
                <a:cs typeface="Times New Roman" pitchFamily="18" charset="0"/>
              </a:rPr>
              <a:t>speakers</a:t>
            </a:r>
            <a:endParaRPr lang="en-US">
              <a:solidFill>
                <a:srgbClr val="CC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00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00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00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00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500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500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500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500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500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5007">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85007">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85007">
                                            <p:txEl>
                                              <p:pRg st="2" end="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85007">
                                            <p:txEl>
                                              <p:pRg st="3" end="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850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Rectangle 4"/>
          <p:cNvSpPr>
            <a:spLocks noGrp="1" noChangeArrowheads="1"/>
          </p:cNvSpPr>
          <p:nvPr>
            <p:ph type="title"/>
          </p:nvPr>
        </p:nvSpPr>
        <p:spPr bwMode="auto">
          <a:xfrm>
            <a:off x="1989785" y="765175"/>
            <a:ext cx="8236039" cy="714375"/>
          </a:xfrm>
          <a:noFill/>
          <a:ln>
            <a:miter lim="800000"/>
            <a:headEnd/>
            <a:tailEnd/>
          </a:ln>
        </p:spPr>
        <p:txBody>
          <a:bodyPr vert="horz" wrap="square" lIns="91440" tIns="45720" rIns="91440" bIns="45720" numCol="1" anchor="t" anchorCtr="0" compatLnSpc="1">
            <a:prstTxWarp prst="textNoShape">
              <a:avLst/>
            </a:prstTxWarp>
          </a:bodyPr>
          <a:lstStyle/>
          <a:p>
            <a:r>
              <a:rPr lang="en-US" sz="2800" b="1" dirty="0"/>
              <a:t>Introducing Your Computer</a:t>
            </a:r>
          </a:p>
        </p:txBody>
      </p:sp>
      <p:graphicFrame>
        <p:nvGraphicFramePr>
          <p:cNvPr id="87111" name="Group 71"/>
          <p:cNvGraphicFramePr>
            <a:graphicFrameLocks noGrp="1"/>
          </p:cNvGraphicFramePr>
          <p:nvPr>
            <p:ph type="tbl" idx="1"/>
          </p:nvPr>
        </p:nvGraphicFramePr>
        <p:xfrm>
          <a:off x="2457450" y="3467100"/>
          <a:ext cx="6419850" cy="2643188"/>
        </p:xfrm>
        <a:graphic>
          <a:graphicData uri="http://schemas.openxmlformats.org/drawingml/2006/table">
            <a:tbl>
              <a:tblPr/>
              <a:tblGrid>
                <a:gridCol w="1874838"/>
                <a:gridCol w="2405062"/>
                <a:gridCol w="2139950"/>
              </a:tblGrid>
              <a:tr h="536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ea typeface="Times New Roman" pitchFamily="18" charset="0"/>
                          <a:cs typeface="Arial" charset="0"/>
                        </a:rPr>
                        <a:t>Type of Memory</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EB544">
                        <a:alpha val="50000"/>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ea typeface="Times New Roman" pitchFamily="18" charset="0"/>
                          <a:cs typeface="Arial" charset="0"/>
                        </a:rPr>
                        <a:t>What Does It Do?</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EB544">
                        <a:alpha val="50000"/>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ea typeface="Times New Roman" pitchFamily="18" charset="0"/>
                          <a:cs typeface="Arial" charset="0"/>
                        </a:rPr>
                        <a:t>When Is It Used?</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EB544">
                        <a:alpha val="50000"/>
                      </a:srgbClr>
                    </a:solidFill>
                  </a:tcPr>
                </a:tc>
              </a:tr>
              <a:tr h="1155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hlink"/>
                          </a:solidFill>
                          <a:effectLst/>
                          <a:latin typeface="Arial" charset="0"/>
                          <a:ea typeface="Times New Roman" pitchFamily="18" charset="0"/>
                          <a:cs typeface="Arial" charset="0"/>
                        </a:rPr>
                        <a:t>Read-only memory (ROM)</a:t>
                      </a:r>
                      <a:endParaRPr kumimoji="0" lang="en-US" sz="1600" b="0" i="0" u="none" strike="noStrike" cap="none" normalizeH="0" baseline="0" smtClean="0">
                        <a:ln>
                          <a:noFill/>
                        </a:ln>
                        <a:solidFill>
                          <a:schemeClr val="hlink"/>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Stores permanent information like telling the computer how to start up</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When you turn a computer on or off</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509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hlink"/>
                          </a:solidFill>
                          <a:effectLst/>
                          <a:latin typeface="Arial" charset="0"/>
                          <a:ea typeface="Times New Roman" pitchFamily="18" charset="0"/>
                          <a:cs typeface="Arial" charset="0"/>
                        </a:rPr>
                        <a:t>Random-access memory (RAM)</a:t>
                      </a:r>
                      <a:endParaRPr kumimoji="0" lang="en-US" sz="1600" b="0" i="0" u="none" strike="noStrike" cap="none" normalizeH="0" baseline="0" smtClean="0">
                        <a:ln>
                          <a:noFill/>
                        </a:ln>
                        <a:solidFill>
                          <a:schemeClr val="hlink"/>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Stores temporary information when you are working in a file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When you start and use software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9" name="Footer Placeholder 3"/>
          <p:cNvSpPr>
            <a:spLocks noGrp="1"/>
          </p:cNvSpPr>
          <p:nvPr>
            <p:ph type="ftr" sz="quarter" idx="10"/>
          </p:nvPr>
        </p:nvSpPr>
        <p:spPr/>
        <p:txBody>
          <a:bodyPr/>
          <a:lstStyle/>
          <a:p>
            <a:r>
              <a:rPr lang="en-US"/>
              <a:t>Technology in Your Life</a:t>
            </a:r>
          </a:p>
          <a:p>
            <a:endParaRPr lang="en-US"/>
          </a:p>
        </p:txBody>
      </p:sp>
      <p:sp>
        <p:nvSpPr>
          <p:cNvPr id="87042" name="Rectangle 2"/>
          <p:cNvSpPr>
            <a:spLocks noChangeArrowheads="1"/>
          </p:cNvSpPr>
          <p:nvPr/>
        </p:nvSpPr>
        <p:spPr bwMode="auto">
          <a:xfrm>
            <a:off x="4991100" y="1495425"/>
            <a:ext cx="2900363" cy="438150"/>
          </a:xfrm>
          <a:prstGeom prst="rect">
            <a:avLst/>
          </a:prstGeom>
          <a:solidFill>
            <a:schemeClr val="bg1"/>
          </a:solidFill>
          <a:ln w="9525">
            <a:noFill/>
            <a:miter lim="800000"/>
            <a:headEnd/>
            <a:tailEnd/>
          </a:ln>
          <a:effectLst/>
        </p:spPr>
        <p:txBody>
          <a:bodyPr wrap="none" anchor="ctr"/>
          <a:lstStyle/>
          <a:p>
            <a:endParaRPr lang="en-US"/>
          </a:p>
        </p:txBody>
      </p:sp>
      <p:sp>
        <p:nvSpPr>
          <p:cNvPr id="87043" name="Rectangle 3"/>
          <p:cNvSpPr>
            <a:spLocks noChangeArrowheads="1"/>
          </p:cNvSpPr>
          <p:nvPr/>
        </p:nvSpPr>
        <p:spPr bwMode="auto">
          <a:xfrm rot="5400000">
            <a:off x="2739232" y="-386556"/>
            <a:ext cx="442912" cy="4197350"/>
          </a:xfrm>
          <a:prstGeom prst="rect">
            <a:avLst/>
          </a:prstGeom>
          <a:gradFill rotWithShape="1">
            <a:gsLst>
              <a:gs pos="0">
                <a:schemeClr val="bg1"/>
              </a:gs>
              <a:gs pos="100000">
                <a:schemeClr val="bg1">
                  <a:gamma/>
                  <a:tint val="10196"/>
                  <a:invGamma/>
                  <a:alpha val="0"/>
                </a:schemeClr>
              </a:gs>
            </a:gsLst>
            <a:lin ang="5400000" scaled="1"/>
          </a:gradFill>
          <a:ln w="9525">
            <a:noFill/>
            <a:miter lim="800000"/>
            <a:headEnd/>
            <a:tailEnd/>
          </a:ln>
          <a:effectLst/>
        </p:spPr>
        <p:txBody>
          <a:bodyPr wrap="none" anchor="ctr"/>
          <a:lstStyle/>
          <a:p>
            <a:endParaRPr lang="en-US"/>
          </a:p>
        </p:txBody>
      </p:sp>
      <p:sp>
        <p:nvSpPr>
          <p:cNvPr id="87045" name="Text Box 5"/>
          <p:cNvSpPr txBox="1">
            <a:spLocks noChangeArrowheads="1"/>
          </p:cNvSpPr>
          <p:nvPr/>
        </p:nvSpPr>
        <p:spPr bwMode="auto">
          <a:xfrm>
            <a:off x="2654300" y="2435225"/>
            <a:ext cx="6337300" cy="915988"/>
          </a:xfrm>
          <a:prstGeom prst="rect">
            <a:avLst/>
          </a:prstGeom>
          <a:noFill/>
          <a:ln w="9525">
            <a:noFill/>
            <a:miter lim="800000"/>
            <a:headEnd/>
            <a:tailEnd/>
          </a:ln>
          <a:effectLst/>
        </p:spPr>
        <p:txBody>
          <a:bodyPr>
            <a:spAutoFit/>
          </a:bodyPr>
          <a:lstStyle/>
          <a:p>
            <a:r>
              <a:rPr lang="en-US" b="1"/>
              <a:t>When Do I Use RAM and ROM?</a:t>
            </a:r>
            <a:endParaRPr lang="en-US"/>
          </a:p>
          <a:p>
            <a:r>
              <a:rPr lang="en-US"/>
              <a:t>When you use your computer to perform any type of task, you are using two types of memory:</a:t>
            </a:r>
          </a:p>
        </p:txBody>
      </p:sp>
      <p:sp>
        <p:nvSpPr>
          <p:cNvPr id="87047" name="Text Box 7"/>
          <p:cNvSpPr txBox="1">
            <a:spLocks noChangeArrowheads="1"/>
          </p:cNvSpPr>
          <p:nvPr/>
        </p:nvSpPr>
        <p:spPr bwMode="auto">
          <a:xfrm>
            <a:off x="123825" y="2466975"/>
            <a:ext cx="2000250" cy="3927229"/>
          </a:xfrm>
          <a:prstGeom prst="rect">
            <a:avLst/>
          </a:prstGeom>
          <a:noFill/>
          <a:ln w="9525">
            <a:noFill/>
            <a:miter lim="800000"/>
            <a:headEnd/>
            <a:tailEnd/>
          </a:ln>
          <a:effectLst/>
        </p:spPr>
        <p:txBody>
          <a:bodyPr>
            <a:spAutoFit/>
          </a:bodyPr>
          <a:lstStyle/>
          <a:p>
            <a:pPr>
              <a:spcAft>
                <a:spcPct val="20000"/>
              </a:spcAft>
            </a:pPr>
            <a:r>
              <a:rPr lang="en-US" sz="1400" b="1" dirty="0">
                <a:solidFill>
                  <a:schemeClr val="hlink"/>
                </a:solidFill>
                <a:cs typeface="Times New Roman" pitchFamily="18" charset="0"/>
              </a:rPr>
              <a:t>read-only memory (ROM)</a:t>
            </a:r>
            <a:r>
              <a:rPr lang="en-US" sz="1400" b="1" dirty="0">
                <a:solidFill>
                  <a:srgbClr val="000000"/>
                </a:solidFill>
                <a:cs typeface="Times New Roman" pitchFamily="18" charset="0"/>
              </a:rPr>
              <a:t> </a:t>
            </a:r>
          </a:p>
          <a:p>
            <a:pPr>
              <a:spcAft>
                <a:spcPct val="20000"/>
              </a:spcAft>
            </a:pPr>
            <a:r>
              <a:rPr lang="en-US" sz="1400" dirty="0">
                <a:solidFill>
                  <a:srgbClr val="000000"/>
                </a:solidFill>
                <a:ea typeface="Times New Roman" pitchFamily="18" charset="0"/>
                <a:cs typeface="Arial" charset="0"/>
              </a:rPr>
              <a:t>Memory that permanently stores data and that cannot be erased or changed. </a:t>
            </a:r>
          </a:p>
          <a:p>
            <a:pPr>
              <a:spcAft>
                <a:spcPct val="20000"/>
              </a:spcAft>
            </a:pPr>
            <a:endParaRPr lang="en-US" sz="1400" dirty="0">
              <a:solidFill>
                <a:srgbClr val="008080"/>
              </a:solidFill>
              <a:cs typeface="Times New Roman" pitchFamily="18" charset="0"/>
            </a:endParaRPr>
          </a:p>
          <a:p>
            <a:pPr>
              <a:spcAft>
                <a:spcPct val="20000"/>
              </a:spcAft>
            </a:pPr>
            <a:r>
              <a:rPr lang="en-US" sz="1400" b="1" dirty="0">
                <a:solidFill>
                  <a:schemeClr val="hlink"/>
                </a:solidFill>
                <a:cs typeface="Times New Roman" pitchFamily="18" charset="0"/>
              </a:rPr>
              <a:t>random-access memory (RAM)</a:t>
            </a:r>
          </a:p>
          <a:p>
            <a:pPr>
              <a:spcAft>
                <a:spcPct val="20000"/>
              </a:spcAft>
            </a:pPr>
            <a:r>
              <a:rPr lang="en-US" sz="1400" dirty="0">
                <a:solidFill>
                  <a:srgbClr val="000000"/>
                </a:solidFill>
                <a:cs typeface="Times New Roman" pitchFamily="18" charset="0"/>
              </a:rPr>
              <a:t>Temporary memory that a computer uses to store data and process information while working in a program. It is erased when the computer is turned off. </a:t>
            </a:r>
            <a:endParaRPr lang="en-US" sz="1400" b="1" dirty="0">
              <a:solidFill>
                <a:srgbClr val="008080"/>
              </a:solidFill>
              <a:cs typeface="Times New Roman" pitchFamily="18" charset="0"/>
            </a:endParaRPr>
          </a:p>
        </p:txBody>
      </p:sp>
      <p:sp>
        <p:nvSpPr>
          <p:cNvPr id="87048" name="Rectangle 8"/>
          <p:cNvSpPr>
            <a:spLocks noChangeArrowheads="1"/>
          </p:cNvSpPr>
          <p:nvPr/>
        </p:nvSpPr>
        <p:spPr bwMode="auto">
          <a:xfrm>
            <a:off x="1676400" y="1524000"/>
            <a:ext cx="5791200" cy="409575"/>
          </a:xfrm>
          <a:prstGeom prst="rect">
            <a:avLst/>
          </a:prstGeom>
          <a:noFill/>
          <a:ln w="9525">
            <a:noFill/>
            <a:miter lim="800000"/>
            <a:headEnd/>
            <a:tailEnd/>
          </a:ln>
          <a:effectLst/>
        </p:spPr>
        <p:txBody>
          <a:bodyPr/>
          <a:lstStyle/>
          <a:p>
            <a:pPr algn="ctr"/>
            <a:r>
              <a:rPr lang="en-US" sz="2000" b="1">
                <a:solidFill>
                  <a:srgbClr val="000000"/>
                </a:solidFill>
                <a:cs typeface="Times New Roman" pitchFamily="18" charset="0"/>
              </a:rPr>
              <a:t>Computer Memory and Storage Basics </a:t>
            </a:r>
          </a:p>
        </p:txBody>
      </p:sp>
      <p:pic>
        <p:nvPicPr>
          <p:cNvPr id="87049" name="Picture 9" descr="ccia_gold_banner1"/>
          <p:cNvPicPr>
            <a:picLocks noChangeAspect="1" noChangeArrowheads="1"/>
          </p:cNvPicPr>
          <p:nvPr/>
        </p:nvPicPr>
        <p:blipFill>
          <a:blip r:embed="rId2"/>
          <a:srcRect/>
          <a:stretch>
            <a:fillRect/>
          </a:stretch>
        </p:blipFill>
        <p:spPr bwMode="auto">
          <a:xfrm>
            <a:off x="7086600" y="1447800"/>
            <a:ext cx="2057400" cy="5302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704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704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704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70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8" name="Rectangle 4"/>
          <p:cNvSpPr>
            <a:spLocks noGrp="1" noChangeArrowheads="1"/>
          </p:cNvSpPr>
          <p:nvPr>
            <p:ph type="title"/>
          </p:nvPr>
        </p:nvSpPr>
        <p:spPr bwMode="auto">
          <a:xfrm>
            <a:off x="2253803" y="787400"/>
            <a:ext cx="9144000" cy="533400"/>
          </a:xfrm>
          <a:noFill/>
          <a:ln>
            <a:miter lim="800000"/>
            <a:headEnd/>
            <a:tailEnd/>
          </a:ln>
        </p:spPr>
        <p:txBody>
          <a:bodyPr vert="horz" wrap="square" lIns="91440" tIns="45720" rIns="91440" bIns="45720" numCol="1" anchor="t" anchorCtr="0" compatLnSpc="1">
            <a:prstTxWarp prst="textNoShape">
              <a:avLst/>
            </a:prstTxWarp>
          </a:bodyPr>
          <a:lstStyle/>
          <a:p>
            <a:r>
              <a:rPr lang="en-US" sz="2800" b="1" dirty="0"/>
              <a:t>Introducing Your Computer</a:t>
            </a:r>
          </a:p>
        </p:txBody>
      </p:sp>
      <p:sp>
        <p:nvSpPr>
          <p:cNvPr id="12" name="Footer Placeholder 3"/>
          <p:cNvSpPr>
            <a:spLocks noGrp="1"/>
          </p:cNvSpPr>
          <p:nvPr>
            <p:ph type="ftr" sz="quarter" idx="11"/>
          </p:nvPr>
        </p:nvSpPr>
        <p:spPr/>
        <p:txBody>
          <a:bodyPr/>
          <a:lstStyle/>
          <a:p>
            <a:r>
              <a:rPr lang="en-US"/>
              <a:t>Technology in Your Life</a:t>
            </a:r>
          </a:p>
          <a:p>
            <a:endParaRPr lang="en-US"/>
          </a:p>
        </p:txBody>
      </p:sp>
      <p:sp>
        <p:nvSpPr>
          <p:cNvPr id="88066" name="Rectangle 2"/>
          <p:cNvSpPr>
            <a:spLocks noChangeArrowheads="1"/>
          </p:cNvSpPr>
          <p:nvPr/>
        </p:nvSpPr>
        <p:spPr bwMode="auto">
          <a:xfrm>
            <a:off x="4991100" y="1495425"/>
            <a:ext cx="2900363" cy="438150"/>
          </a:xfrm>
          <a:prstGeom prst="rect">
            <a:avLst/>
          </a:prstGeom>
          <a:solidFill>
            <a:schemeClr val="bg1"/>
          </a:solidFill>
          <a:ln w="9525">
            <a:noFill/>
            <a:miter lim="800000"/>
            <a:headEnd/>
            <a:tailEnd/>
          </a:ln>
          <a:effectLst/>
        </p:spPr>
        <p:txBody>
          <a:bodyPr wrap="none" anchor="ctr"/>
          <a:lstStyle/>
          <a:p>
            <a:endParaRPr lang="en-US"/>
          </a:p>
        </p:txBody>
      </p:sp>
      <p:sp>
        <p:nvSpPr>
          <p:cNvPr id="88067" name="Rectangle 3"/>
          <p:cNvSpPr>
            <a:spLocks noChangeArrowheads="1"/>
          </p:cNvSpPr>
          <p:nvPr/>
        </p:nvSpPr>
        <p:spPr bwMode="auto">
          <a:xfrm rot="5400000">
            <a:off x="2739232" y="-386556"/>
            <a:ext cx="442912" cy="4197350"/>
          </a:xfrm>
          <a:prstGeom prst="rect">
            <a:avLst/>
          </a:prstGeom>
          <a:gradFill rotWithShape="1">
            <a:gsLst>
              <a:gs pos="0">
                <a:schemeClr val="bg1"/>
              </a:gs>
              <a:gs pos="100000">
                <a:schemeClr val="bg1">
                  <a:gamma/>
                  <a:tint val="10196"/>
                  <a:invGamma/>
                  <a:alpha val="0"/>
                </a:schemeClr>
              </a:gs>
            </a:gsLst>
            <a:lin ang="5400000" scaled="1"/>
          </a:gradFill>
          <a:ln w="9525">
            <a:noFill/>
            <a:miter lim="800000"/>
            <a:headEnd/>
            <a:tailEnd/>
          </a:ln>
          <a:effectLst/>
        </p:spPr>
        <p:txBody>
          <a:bodyPr wrap="none" anchor="ctr"/>
          <a:lstStyle/>
          <a:p>
            <a:endParaRPr lang="en-US"/>
          </a:p>
        </p:txBody>
      </p:sp>
      <p:sp>
        <p:nvSpPr>
          <p:cNvPr id="88069" name="Text Box 5"/>
          <p:cNvSpPr txBox="1">
            <a:spLocks noChangeArrowheads="1"/>
          </p:cNvSpPr>
          <p:nvPr/>
        </p:nvSpPr>
        <p:spPr bwMode="auto">
          <a:xfrm>
            <a:off x="2654300" y="2435225"/>
            <a:ext cx="6337300" cy="1465263"/>
          </a:xfrm>
          <a:prstGeom prst="rect">
            <a:avLst/>
          </a:prstGeom>
          <a:noFill/>
          <a:ln w="9525">
            <a:noFill/>
            <a:miter lim="800000"/>
            <a:headEnd/>
            <a:tailEnd/>
          </a:ln>
          <a:effectLst/>
        </p:spPr>
        <p:txBody>
          <a:bodyPr>
            <a:spAutoFit/>
          </a:bodyPr>
          <a:lstStyle/>
          <a:p>
            <a:r>
              <a:rPr lang="en-US" b="1"/>
              <a:t>How Is Information Stored?</a:t>
            </a:r>
            <a:endParaRPr lang="en-US"/>
          </a:p>
          <a:p>
            <a:r>
              <a:rPr lang="en-US"/>
              <a:t>When you save a file, you move the information from RAM to a </a:t>
            </a:r>
            <a:r>
              <a:rPr lang="en-US" b="1">
                <a:solidFill>
                  <a:schemeClr val="hlink"/>
                </a:solidFill>
              </a:rPr>
              <a:t>storage device</a:t>
            </a:r>
            <a:r>
              <a:rPr lang="en-US"/>
              <a:t>. The type of storage device depends on how much space is needed. Music and video files require more storage space than text files.</a:t>
            </a:r>
          </a:p>
        </p:txBody>
      </p:sp>
      <p:sp>
        <p:nvSpPr>
          <p:cNvPr id="88071" name="Text Box 7"/>
          <p:cNvSpPr txBox="1">
            <a:spLocks noChangeArrowheads="1"/>
          </p:cNvSpPr>
          <p:nvPr/>
        </p:nvSpPr>
        <p:spPr bwMode="auto">
          <a:xfrm>
            <a:off x="123825" y="2466975"/>
            <a:ext cx="2000250" cy="3022366"/>
          </a:xfrm>
          <a:prstGeom prst="rect">
            <a:avLst/>
          </a:prstGeom>
          <a:noFill/>
          <a:ln w="9525">
            <a:noFill/>
            <a:miter lim="800000"/>
            <a:headEnd/>
            <a:tailEnd/>
          </a:ln>
          <a:effectLst/>
        </p:spPr>
        <p:txBody>
          <a:bodyPr>
            <a:spAutoFit/>
          </a:bodyPr>
          <a:lstStyle/>
          <a:p>
            <a:pPr>
              <a:spcAft>
                <a:spcPct val="20000"/>
              </a:spcAft>
            </a:pPr>
            <a:r>
              <a:rPr lang="en-US" sz="1400" b="1" dirty="0">
                <a:solidFill>
                  <a:schemeClr val="hlink"/>
                </a:solidFill>
                <a:cs typeface="Times New Roman" pitchFamily="18" charset="0"/>
              </a:rPr>
              <a:t>storage device</a:t>
            </a:r>
          </a:p>
          <a:p>
            <a:pPr>
              <a:spcAft>
                <a:spcPct val="20000"/>
              </a:spcAft>
            </a:pPr>
            <a:r>
              <a:rPr lang="en-US" sz="1400" dirty="0">
                <a:solidFill>
                  <a:srgbClr val="000000"/>
                </a:solidFill>
                <a:cs typeface="Times New Roman" pitchFamily="18" charset="0"/>
              </a:rPr>
              <a:t>Computer equipment used to store data. Examples of storage devices are hard drive, network server, floppy disk, CD, DVD, and USB flash drive. </a:t>
            </a:r>
            <a:endParaRPr lang="en-US" sz="1400" dirty="0" smtClean="0">
              <a:solidFill>
                <a:srgbClr val="000000"/>
              </a:solidFill>
              <a:cs typeface="Times New Roman" pitchFamily="18" charset="0"/>
            </a:endParaRPr>
          </a:p>
          <a:p>
            <a:pPr>
              <a:spcAft>
                <a:spcPct val="20000"/>
              </a:spcAft>
            </a:pPr>
            <a:r>
              <a:rPr lang="en-US" sz="1400" b="1" dirty="0" smtClean="0">
                <a:solidFill>
                  <a:srgbClr val="FF0000"/>
                </a:solidFill>
                <a:cs typeface="Times New Roman" pitchFamily="18" charset="0"/>
              </a:rPr>
              <a:t>2-Types of Hard Drives</a:t>
            </a:r>
          </a:p>
          <a:p>
            <a:pPr>
              <a:spcAft>
                <a:spcPct val="20000"/>
              </a:spcAft>
            </a:pPr>
            <a:r>
              <a:rPr lang="en-US" sz="1400" b="1" dirty="0" smtClean="0">
                <a:solidFill>
                  <a:srgbClr val="FF0000"/>
                </a:solidFill>
                <a:cs typeface="Times New Roman" pitchFamily="18" charset="0"/>
              </a:rPr>
              <a:t>Magnetic and SSD – Solid State Hard Drive</a:t>
            </a:r>
            <a:endParaRPr lang="en-US" sz="1400" b="1" dirty="0">
              <a:solidFill>
                <a:srgbClr val="FF0000"/>
              </a:solidFill>
              <a:cs typeface="Times New Roman" pitchFamily="18" charset="0"/>
            </a:endParaRPr>
          </a:p>
        </p:txBody>
      </p:sp>
      <p:sp>
        <p:nvSpPr>
          <p:cNvPr id="88072" name="Rectangle 8"/>
          <p:cNvSpPr>
            <a:spLocks noChangeArrowheads="1"/>
          </p:cNvSpPr>
          <p:nvPr/>
        </p:nvSpPr>
        <p:spPr bwMode="auto">
          <a:xfrm>
            <a:off x="1676400" y="1524000"/>
            <a:ext cx="5791200" cy="409575"/>
          </a:xfrm>
          <a:prstGeom prst="rect">
            <a:avLst/>
          </a:prstGeom>
          <a:noFill/>
          <a:ln w="9525">
            <a:noFill/>
            <a:miter lim="800000"/>
            <a:headEnd/>
            <a:tailEnd/>
          </a:ln>
          <a:effectLst/>
        </p:spPr>
        <p:txBody>
          <a:bodyPr/>
          <a:lstStyle/>
          <a:p>
            <a:pPr algn="ctr"/>
            <a:r>
              <a:rPr lang="en-US" sz="2000" b="1">
                <a:solidFill>
                  <a:srgbClr val="000000"/>
                </a:solidFill>
                <a:cs typeface="Times New Roman" pitchFamily="18" charset="0"/>
              </a:rPr>
              <a:t>Computer Memory and Storage Basics </a:t>
            </a:r>
          </a:p>
        </p:txBody>
      </p:sp>
      <p:pic>
        <p:nvPicPr>
          <p:cNvPr id="88073" name="Picture 9" descr="ccia_gold_banner1"/>
          <p:cNvPicPr>
            <a:picLocks noChangeAspect="1" noChangeArrowheads="1"/>
          </p:cNvPicPr>
          <p:nvPr/>
        </p:nvPicPr>
        <p:blipFill>
          <a:blip r:embed="rId2"/>
          <a:srcRect/>
          <a:stretch>
            <a:fillRect/>
          </a:stretch>
        </p:blipFill>
        <p:spPr bwMode="auto">
          <a:xfrm>
            <a:off x="7086600" y="1447800"/>
            <a:ext cx="2057400" cy="530225"/>
          </a:xfrm>
          <a:prstGeom prst="rect">
            <a:avLst/>
          </a:prstGeom>
          <a:noFill/>
        </p:spPr>
      </p:pic>
      <p:pic>
        <p:nvPicPr>
          <p:cNvPr id="88076" name="Picture 12" descr="p46_memory"/>
          <p:cNvPicPr>
            <a:picLocks noChangeAspect="1" noChangeArrowheads="1"/>
          </p:cNvPicPr>
          <p:nvPr/>
        </p:nvPicPr>
        <p:blipFill>
          <a:blip r:embed="rId3"/>
          <a:srcRect/>
          <a:stretch>
            <a:fillRect/>
          </a:stretch>
        </p:blipFill>
        <p:spPr bwMode="auto">
          <a:xfrm>
            <a:off x="3181350" y="3971925"/>
            <a:ext cx="4743450" cy="25304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807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807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8071">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80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4" name="Rectangle 6"/>
          <p:cNvSpPr>
            <a:spLocks noGrp="1" noChangeArrowheads="1"/>
          </p:cNvSpPr>
          <p:nvPr>
            <p:ph type="title"/>
          </p:nvPr>
        </p:nvSpPr>
        <p:spPr bwMode="auto">
          <a:xfrm>
            <a:off x="2343955" y="719138"/>
            <a:ext cx="9144000" cy="533400"/>
          </a:xfrm>
          <a:noFill/>
          <a:ln>
            <a:miter lim="800000"/>
            <a:headEnd/>
            <a:tailEnd/>
          </a:ln>
        </p:spPr>
        <p:txBody>
          <a:bodyPr vert="horz" wrap="square" lIns="91440" tIns="45720" rIns="91440" bIns="45720" numCol="1" anchor="t" anchorCtr="0" compatLnSpc="1">
            <a:prstTxWarp prst="textNoShape">
              <a:avLst/>
            </a:prstTxWarp>
          </a:bodyPr>
          <a:lstStyle/>
          <a:p>
            <a:r>
              <a:rPr lang="en-US" sz="2800" b="1"/>
              <a:t>Introducing Your Computer</a:t>
            </a:r>
          </a:p>
        </p:txBody>
      </p:sp>
      <p:sp>
        <p:nvSpPr>
          <p:cNvPr id="89091" name="Rectangle 3"/>
          <p:cNvSpPr>
            <a:spLocks noChangeArrowheads="1"/>
          </p:cNvSpPr>
          <p:nvPr/>
        </p:nvSpPr>
        <p:spPr bwMode="auto">
          <a:xfrm>
            <a:off x="4991100" y="1495425"/>
            <a:ext cx="4152900" cy="438150"/>
          </a:xfrm>
          <a:prstGeom prst="rect">
            <a:avLst/>
          </a:prstGeom>
          <a:solidFill>
            <a:schemeClr val="bg1"/>
          </a:solidFill>
          <a:ln w="9525">
            <a:noFill/>
            <a:miter lim="800000"/>
            <a:headEnd/>
            <a:tailEnd/>
          </a:ln>
          <a:effectLst/>
        </p:spPr>
        <p:txBody>
          <a:bodyPr wrap="none" anchor="ctr"/>
          <a:lstStyle/>
          <a:p>
            <a:endParaRPr lang="en-US"/>
          </a:p>
        </p:txBody>
      </p:sp>
      <p:sp>
        <p:nvSpPr>
          <p:cNvPr id="89092" name="Rectangle 4"/>
          <p:cNvSpPr>
            <a:spLocks noChangeArrowheads="1"/>
          </p:cNvSpPr>
          <p:nvPr/>
        </p:nvSpPr>
        <p:spPr bwMode="auto">
          <a:xfrm rot="5400000">
            <a:off x="2739232" y="-386556"/>
            <a:ext cx="442912" cy="4197350"/>
          </a:xfrm>
          <a:prstGeom prst="rect">
            <a:avLst/>
          </a:prstGeom>
          <a:gradFill rotWithShape="1">
            <a:gsLst>
              <a:gs pos="0">
                <a:schemeClr val="bg1"/>
              </a:gs>
              <a:gs pos="100000">
                <a:schemeClr val="bg1">
                  <a:gamma/>
                  <a:tint val="10196"/>
                  <a:invGamma/>
                  <a:alpha val="0"/>
                </a:schemeClr>
              </a:gs>
            </a:gsLst>
            <a:lin ang="5400000" scaled="1"/>
          </a:gradFill>
          <a:ln w="9525">
            <a:noFill/>
            <a:miter lim="800000"/>
            <a:headEnd/>
            <a:tailEnd/>
          </a:ln>
          <a:effectLst/>
        </p:spPr>
        <p:txBody>
          <a:bodyPr wrap="none" anchor="ctr"/>
          <a:lstStyle/>
          <a:p>
            <a:endParaRPr lang="en-US"/>
          </a:p>
        </p:txBody>
      </p:sp>
      <p:sp>
        <p:nvSpPr>
          <p:cNvPr id="89093" name="Rectangle 5"/>
          <p:cNvSpPr>
            <a:spLocks noChangeArrowheads="1"/>
          </p:cNvSpPr>
          <p:nvPr/>
        </p:nvSpPr>
        <p:spPr bwMode="auto">
          <a:xfrm>
            <a:off x="1676400" y="1524000"/>
            <a:ext cx="5791200" cy="409575"/>
          </a:xfrm>
          <a:prstGeom prst="rect">
            <a:avLst/>
          </a:prstGeom>
          <a:noFill/>
          <a:ln w="9525">
            <a:noFill/>
            <a:miter lim="800000"/>
            <a:headEnd/>
            <a:tailEnd/>
          </a:ln>
          <a:effectLst/>
        </p:spPr>
        <p:txBody>
          <a:bodyPr/>
          <a:lstStyle/>
          <a:p>
            <a:pPr algn="ctr"/>
            <a:r>
              <a:rPr lang="en-US" sz="2000" b="1">
                <a:solidFill>
                  <a:srgbClr val="000000"/>
                </a:solidFill>
                <a:cs typeface="Times New Roman" pitchFamily="18" charset="0"/>
              </a:rPr>
              <a:t>Hardware Basics</a:t>
            </a:r>
          </a:p>
        </p:txBody>
      </p:sp>
      <p:sp>
        <p:nvSpPr>
          <p:cNvPr id="89095" name="Rectangle 7"/>
          <p:cNvSpPr>
            <a:spLocks noChangeArrowheads="1"/>
          </p:cNvSpPr>
          <p:nvPr/>
        </p:nvSpPr>
        <p:spPr bwMode="auto">
          <a:xfrm>
            <a:off x="0" y="1981200"/>
            <a:ext cx="2133600" cy="4876800"/>
          </a:xfrm>
          <a:prstGeom prst="rect">
            <a:avLst/>
          </a:prstGeom>
          <a:solidFill>
            <a:schemeClr val="bg1"/>
          </a:solidFill>
          <a:ln w="9525">
            <a:noFill/>
            <a:miter lim="800000"/>
            <a:headEnd/>
            <a:tailEnd/>
          </a:ln>
          <a:effectLst/>
        </p:spPr>
        <p:txBody>
          <a:bodyPr wrap="none" anchor="ctr"/>
          <a:lstStyle/>
          <a:p>
            <a:endParaRPr lang="en-US"/>
          </a:p>
        </p:txBody>
      </p:sp>
      <p:sp>
        <p:nvSpPr>
          <p:cNvPr id="89096" name="Rectangle 8"/>
          <p:cNvSpPr>
            <a:spLocks noChangeArrowheads="1"/>
          </p:cNvSpPr>
          <p:nvPr/>
        </p:nvSpPr>
        <p:spPr bwMode="auto">
          <a:xfrm>
            <a:off x="457200" y="2486025"/>
            <a:ext cx="8353425" cy="1114425"/>
          </a:xfrm>
          <a:prstGeom prst="rect">
            <a:avLst/>
          </a:prstGeom>
          <a:gradFill rotWithShape="1">
            <a:gsLst>
              <a:gs pos="0">
                <a:srgbClr val="DDDDDD"/>
              </a:gs>
              <a:gs pos="100000">
                <a:schemeClr val="bg1"/>
              </a:gs>
            </a:gsLst>
            <a:lin ang="5400000" scaled="1"/>
          </a:gradFill>
          <a:ln w="9525">
            <a:noFill/>
            <a:miter lim="800000"/>
            <a:headEnd/>
            <a:tailEnd/>
          </a:ln>
          <a:effectLst/>
        </p:spPr>
        <p:txBody>
          <a:bodyPr wrap="none" anchor="ctr"/>
          <a:lstStyle/>
          <a:p>
            <a:endParaRPr lang="en-US"/>
          </a:p>
        </p:txBody>
      </p:sp>
      <p:sp>
        <p:nvSpPr>
          <p:cNvPr id="89097" name="Text Box 9"/>
          <p:cNvSpPr txBox="1">
            <a:spLocks noChangeArrowheads="1"/>
          </p:cNvSpPr>
          <p:nvPr/>
        </p:nvSpPr>
        <p:spPr bwMode="auto">
          <a:xfrm>
            <a:off x="482600" y="2616200"/>
            <a:ext cx="8499475" cy="396875"/>
          </a:xfrm>
          <a:prstGeom prst="rect">
            <a:avLst/>
          </a:prstGeom>
          <a:noFill/>
          <a:ln w="9525">
            <a:noFill/>
            <a:miter lim="800000"/>
            <a:headEnd/>
            <a:tailEnd/>
          </a:ln>
          <a:effectLst/>
        </p:spPr>
        <p:txBody>
          <a:bodyPr>
            <a:spAutoFit/>
          </a:bodyPr>
          <a:lstStyle/>
          <a:p>
            <a:r>
              <a:rPr lang="en-US" sz="2000" b="1">
                <a:solidFill>
                  <a:srgbClr val="CC0000"/>
                </a:solidFill>
                <a:cs typeface="Times New Roman" pitchFamily="18" charset="0"/>
              </a:rPr>
              <a:t>Explain</a:t>
            </a:r>
            <a:r>
              <a:rPr lang="en-US" sz="2000" b="1">
                <a:solidFill>
                  <a:srgbClr val="000000"/>
                </a:solidFill>
                <a:cs typeface="Times New Roman" pitchFamily="18" charset="0"/>
              </a:rPr>
              <a:t>  </a:t>
            </a:r>
            <a:r>
              <a:rPr lang="en-US" sz="2000">
                <a:solidFill>
                  <a:srgbClr val="000000"/>
                </a:solidFill>
                <a:cs typeface="Times New Roman" pitchFamily="18" charset="0"/>
              </a:rPr>
              <a:t>What do ROM and RAM stand for, and what do they do?</a:t>
            </a:r>
            <a:r>
              <a:rPr lang="en-US" sz="2000" b="1">
                <a:solidFill>
                  <a:srgbClr val="CC0000"/>
                </a:solidFill>
                <a:cs typeface="Times New Roman" pitchFamily="18" charset="0"/>
              </a:rPr>
              <a:t> </a:t>
            </a:r>
          </a:p>
        </p:txBody>
      </p:sp>
      <p:sp>
        <p:nvSpPr>
          <p:cNvPr id="89098" name="Line 10"/>
          <p:cNvSpPr>
            <a:spLocks noChangeShapeType="1"/>
          </p:cNvSpPr>
          <p:nvPr/>
        </p:nvSpPr>
        <p:spPr bwMode="auto">
          <a:xfrm>
            <a:off x="457200" y="2495550"/>
            <a:ext cx="8334375" cy="0"/>
          </a:xfrm>
          <a:prstGeom prst="line">
            <a:avLst/>
          </a:prstGeom>
          <a:noFill/>
          <a:ln w="9525">
            <a:solidFill>
              <a:schemeClr val="tx1"/>
            </a:solidFill>
            <a:round/>
            <a:headEnd/>
            <a:tailEnd/>
          </a:ln>
          <a:effectLst/>
        </p:spPr>
        <p:txBody>
          <a:bodyPr/>
          <a:lstStyle/>
          <a:p>
            <a:endParaRPr lang="en-US"/>
          </a:p>
        </p:txBody>
      </p:sp>
      <p:pic>
        <p:nvPicPr>
          <p:cNvPr id="89099" name="Picture 11" descr="quickcheck"/>
          <p:cNvPicPr>
            <a:picLocks noChangeAspect="1" noChangeArrowheads="1"/>
          </p:cNvPicPr>
          <p:nvPr/>
        </p:nvPicPr>
        <p:blipFill>
          <a:blip r:embed="rId2"/>
          <a:srcRect/>
          <a:stretch>
            <a:fillRect/>
          </a:stretch>
        </p:blipFill>
        <p:spPr bwMode="auto">
          <a:xfrm>
            <a:off x="438150" y="2068513"/>
            <a:ext cx="2427288" cy="431800"/>
          </a:xfrm>
          <a:prstGeom prst="rect">
            <a:avLst/>
          </a:prstGeom>
          <a:noFill/>
        </p:spPr>
      </p:pic>
      <p:sp>
        <p:nvSpPr>
          <p:cNvPr id="89100" name="Text Box 12"/>
          <p:cNvSpPr txBox="1">
            <a:spLocks noChangeArrowheads="1"/>
          </p:cNvSpPr>
          <p:nvPr/>
        </p:nvSpPr>
        <p:spPr bwMode="auto">
          <a:xfrm>
            <a:off x="454025" y="3429000"/>
            <a:ext cx="3575050" cy="2014538"/>
          </a:xfrm>
          <a:prstGeom prst="rect">
            <a:avLst/>
          </a:prstGeom>
          <a:noFill/>
          <a:ln w="9525">
            <a:noFill/>
            <a:miter lim="800000"/>
            <a:headEnd/>
            <a:tailEnd/>
          </a:ln>
          <a:effectLst/>
        </p:spPr>
        <p:txBody>
          <a:bodyPr>
            <a:spAutoFit/>
          </a:bodyPr>
          <a:lstStyle/>
          <a:p>
            <a:pPr>
              <a:buClr>
                <a:srgbClr val="CC0000"/>
              </a:buClr>
            </a:pPr>
            <a:r>
              <a:rPr lang="en-US">
                <a:solidFill>
                  <a:srgbClr val="CC0000"/>
                </a:solidFill>
                <a:cs typeface="Times New Roman" pitchFamily="18" charset="0"/>
              </a:rPr>
              <a:t>ROM:</a:t>
            </a:r>
          </a:p>
          <a:p>
            <a:pPr marL="342900" lvl="1" indent="-228600">
              <a:buClr>
                <a:srgbClr val="CC0000"/>
              </a:buClr>
              <a:buFont typeface="Wingdings" pitchFamily="2" charset="2"/>
              <a:buChar char="§"/>
            </a:pPr>
            <a:r>
              <a:rPr lang="en-US">
                <a:solidFill>
                  <a:srgbClr val="CC0000"/>
                </a:solidFill>
                <a:cs typeface="Times New Roman" pitchFamily="18" charset="0"/>
              </a:rPr>
              <a:t>Stands for read-only memory</a:t>
            </a:r>
          </a:p>
          <a:p>
            <a:pPr marL="342900" lvl="1" indent="-228600">
              <a:buClr>
                <a:srgbClr val="CC0000"/>
              </a:buClr>
              <a:buFont typeface="Wingdings" pitchFamily="2" charset="2"/>
              <a:buChar char="§"/>
            </a:pPr>
            <a:r>
              <a:rPr lang="en-US">
                <a:solidFill>
                  <a:srgbClr val="CC0000"/>
                </a:solidFill>
                <a:cs typeface="Times New Roman" pitchFamily="18" charset="0"/>
              </a:rPr>
              <a:t>Is permanent memory</a:t>
            </a:r>
          </a:p>
          <a:p>
            <a:pPr marL="342900" lvl="1" indent="-228600">
              <a:buClr>
                <a:srgbClr val="CC0000"/>
              </a:buClr>
              <a:buFont typeface="Wingdings" pitchFamily="2" charset="2"/>
              <a:buChar char="§"/>
            </a:pPr>
            <a:r>
              <a:rPr lang="en-US">
                <a:solidFill>
                  <a:srgbClr val="CC0000"/>
                </a:solidFill>
                <a:cs typeface="Times New Roman" pitchFamily="18" charset="0"/>
              </a:rPr>
              <a:t>Works when you turn a computer on or off</a:t>
            </a:r>
          </a:p>
          <a:p>
            <a:pPr marL="342900" lvl="1" indent="-228600">
              <a:buClr>
                <a:srgbClr val="CC0000"/>
              </a:buClr>
              <a:buFont typeface="Wingdings" pitchFamily="2" charset="2"/>
              <a:buChar char="§"/>
            </a:pPr>
            <a:r>
              <a:rPr lang="en-US">
                <a:solidFill>
                  <a:srgbClr val="CC0000"/>
                </a:solidFill>
                <a:cs typeface="Times New Roman" pitchFamily="18" charset="0"/>
              </a:rPr>
              <a:t>Stores data even when a computer is turned off</a:t>
            </a:r>
          </a:p>
        </p:txBody>
      </p:sp>
      <p:sp>
        <p:nvSpPr>
          <p:cNvPr id="89103" name="Text Box 15"/>
          <p:cNvSpPr txBox="1">
            <a:spLocks noChangeArrowheads="1"/>
          </p:cNvSpPr>
          <p:nvPr/>
        </p:nvSpPr>
        <p:spPr bwMode="auto">
          <a:xfrm>
            <a:off x="4530725" y="3429000"/>
            <a:ext cx="3575050" cy="2289175"/>
          </a:xfrm>
          <a:prstGeom prst="rect">
            <a:avLst/>
          </a:prstGeom>
          <a:noFill/>
          <a:ln w="9525">
            <a:noFill/>
            <a:miter lim="800000"/>
            <a:headEnd/>
            <a:tailEnd/>
          </a:ln>
          <a:effectLst/>
        </p:spPr>
        <p:txBody>
          <a:bodyPr>
            <a:spAutoFit/>
          </a:bodyPr>
          <a:lstStyle/>
          <a:p>
            <a:pPr>
              <a:buClr>
                <a:srgbClr val="CC0000"/>
              </a:buClr>
            </a:pPr>
            <a:r>
              <a:rPr lang="en-US">
                <a:solidFill>
                  <a:srgbClr val="CC0000"/>
                </a:solidFill>
                <a:cs typeface="Times New Roman" pitchFamily="18" charset="0"/>
              </a:rPr>
              <a:t>RAM:</a:t>
            </a:r>
          </a:p>
          <a:p>
            <a:pPr marL="342900" lvl="1" indent="-228600">
              <a:buClr>
                <a:srgbClr val="CC0000"/>
              </a:buClr>
              <a:buFont typeface="Wingdings" pitchFamily="2" charset="2"/>
              <a:buChar char="§"/>
            </a:pPr>
            <a:r>
              <a:rPr lang="en-US">
                <a:solidFill>
                  <a:srgbClr val="CC0000"/>
                </a:solidFill>
                <a:cs typeface="Times New Roman" pitchFamily="18" charset="0"/>
              </a:rPr>
              <a:t>Stands for random-access memory </a:t>
            </a:r>
          </a:p>
          <a:p>
            <a:pPr marL="342900" lvl="1" indent="-228600">
              <a:buClr>
                <a:srgbClr val="CC0000"/>
              </a:buClr>
              <a:buFont typeface="Wingdings" pitchFamily="2" charset="2"/>
              <a:buChar char="§"/>
            </a:pPr>
            <a:r>
              <a:rPr lang="en-US">
                <a:solidFill>
                  <a:srgbClr val="CC0000"/>
                </a:solidFill>
                <a:cs typeface="Times New Roman" pitchFamily="18" charset="0"/>
              </a:rPr>
              <a:t>Is temporary memory</a:t>
            </a:r>
          </a:p>
          <a:p>
            <a:pPr marL="342900" lvl="1" indent="-228600">
              <a:buClr>
                <a:srgbClr val="CC0000"/>
              </a:buClr>
              <a:buFont typeface="Wingdings" pitchFamily="2" charset="2"/>
              <a:buChar char="§"/>
            </a:pPr>
            <a:r>
              <a:rPr lang="en-US">
                <a:solidFill>
                  <a:srgbClr val="CC0000"/>
                </a:solidFill>
                <a:cs typeface="Times New Roman" pitchFamily="18" charset="0"/>
              </a:rPr>
              <a:t>Works when you start and use software</a:t>
            </a:r>
          </a:p>
          <a:p>
            <a:pPr marL="342900" lvl="1" indent="-228600">
              <a:buClr>
                <a:srgbClr val="CC0000"/>
              </a:buClr>
              <a:buFont typeface="Wingdings" pitchFamily="2" charset="2"/>
              <a:buChar char="§"/>
            </a:pPr>
            <a:r>
              <a:rPr lang="en-US">
                <a:solidFill>
                  <a:srgbClr val="CC0000"/>
                </a:solidFill>
                <a:cs typeface="Times New Roman" pitchFamily="18" charset="0"/>
              </a:rPr>
              <a:t>Stores data only while a computer is 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910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910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910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910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910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910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9103">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9103">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9103">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91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6" name="Rectangle 4"/>
          <p:cNvSpPr>
            <a:spLocks noGrp="1" noChangeArrowheads="1"/>
          </p:cNvSpPr>
          <p:nvPr>
            <p:ph type="title"/>
          </p:nvPr>
        </p:nvSpPr>
        <p:spPr bwMode="auto">
          <a:xfrm>
            <a:off x="2654300" y="670715"/>
            <a:ext cx="9144000" cy="533400"/>
          </a:xfrm>
          <a:noFill/>
          <a:ln>
            <a:miter lim="800000"/>
            <a:headEnd/>
            <a:tailEnd/>
          </a:ln>
        </p:spPr>
        <p:txBody>
          <a:bodyPr vert="horz" wrap="square" lIns="91440" tIns="45720" rIns="91440" bIns="45720" numCol="1" anchor="t" anchorCtr="0" compatLnSpc="1">
            <a:prstTxWarp prst="textNoShape">
              <a:avLst/>
            </a:prstTxWarp>
          </a:bodyPr>
          <a:lstStyle/>
          <a:p>
            <a:r>
              <a:rPr lang="en-US" sz="2800" b="1"/>
              <a:t>Introducing Your Computer</a:t>
            </a:r>
          </a:p>
        </p:txBody>
      </p:sp>
      <p:sp>
        <p:nvSpPr>
          <p:cNvPr id="11" name="Footer Placeholder 3"/>
          <p:cNvSpPr>
            <a:spLocks noGrp="1"/>
          </p:cNvSpPr>
          <p:nvPr>
            <p:ph type="ftr" sz="quarter" idx="11"/>
          </p:nvPr>
        </p:nvSpPr>
        <p:spPr/>
        <p:txBody>
          <a:bodyPr/>
          <a:lstStyle/>
          <a:p>
            <a:r>
              <a:rPr lang="en-US"/>
              <a:t>Technology in Your Life</a:t>
            </a:r>
          </a:p>
          <a:p>
            <a:endParaRPr lang="en-US"/>
          </a:p>
        </p:txBody>
      </p:sp>
      <p:sp>
        <p:nvSpPr>
          <p:cNvPr id="90114" name="Rectangle 2"/>
          <p:cNvSpPr>
            <a:spLocks noChangeArrowheads="1"/>
          </p:cNvSpPr>
          <p:nvPr/>
        </p:nvSpPr>
        <p:spPr bwMode="auto">
          <a:xfrm>
            <a:off x="4991100" y="1495425"/>
            <a:ext cx="2900363" cy="438150"/>
          </a:xfrm>
          <a:prstGeom prst="rect">
            <a:avLst/>
          </a:prstGeom>
          <a:solidFill>
            <a:schemeClr val="bg1"/>
          </a:solidFill>
          <a:ln w="9525">
            <a:noFill/>
            <a:miter lim="800000"/>
            <a:headEnd/>
            <a:tailEnd/>
          </a:ln>
          <a:effectLst/>
        </p:spPr>
        <p:txBody>
          <a:bodyPr wrap="none" anchor="ctr"/>
          <a:lstStyle/>
          <a:p>
            <a:endParaRPr lang="en-US"/>
          </a:p>
        </p:txBody>
      </p:sp>
      <p:sp>
        <p:nvSpPr>
          <p:cNvPr id="90115" name="Rectangle 3"/>
          <p:cNvSpPr>
            <a:spLocks noChangeArrowheads="1"/>
          </p:cNvSpPr>
          <p:nvPr/>
        </p:nvSpPr>
        <p:spPr bwMode="auto">
          <a:xfrm rot="5400000">
            <a:off x="2739232" y="-386556"/>
            <a:ext cx="442912" cy="4197350"/>
          </a:xfrm>
          <a:prstGeom prst="rect">
            <a:avLst/>
          </a:prstGeom>
          <a:gradFill rotWithShape="1">
            <a:gsLst>
              <a:gs pos="0">
                <a:schemeClr val="bg1"/>
              </a:gs>
              <a:gs pos="100000">
                <a:schemeClr val="bg1">
                  <a:gamma/>
                  <a:tint val="10196"/>
                  <a:invGamma/>
                  <a:alpha val="0"/>
                </a:schemeClr>
              </a:gs>
            </a:gsLst>
            <a:lin ang="5400000" scaled="1"/>
          </a:gradFill>
          <a:ln w="9525">
            <a:noFill/>
            <a:miter lim="800000"/>
            <a:headEnd/>
            <a:tailEnd/>
          </a:ln>
          <a:effectLst/>
        </p:spPr>
        <p:txBody>
          <a:bodyPr wrap="none" anchor="ctr"/>
          <a:lstStyle/>
          <a:p>
            <a:endParaRPr lang="en-US"/>
          </a:p>
        </p:txBody>
      </p:sp>
      <p:sp>
        <p:nvSpPr>
          <p:cNvPr id="90117" name="Text Box 5"/>
          <p:cNvSpPr txBox="1">
            <a:spLocks noChangeArrowheads="1"/>
          </p:cNvSpPr>
          <p:nvPr/>
        </p:nvSpPr>
        <p:spPr bwMode="auto">
          <a:xfrm>
            <a:off x="2654300" y="2435225"/>
            <a:ext cx="6337300" cy="2563813"/>
          </a:xfrm>
          <a:prstGeom prst="rect">
            <a:avLst/>
          </a:prstGeom>
          <a:noFill/>
          <a:ln w="9525">
            <a:noFill/>
            <a:miter lim="800000"/>
            <a:headEnd/>
            <a:tailEnd/>
          </a:ln>
          <a:effectLst/>
        </p:spPr>
        <p:txBody>
          <a:bodyPr>
            <a:spAutoFit/>
          </a:bodyPr>
          <a:lstStyle/>
          <a:p>
            <a:r>
              <a:rPr lang="en-US" b="1">
                <a:solidFill>
                  <a:schemeClr val="hlink"/>
                </a:solidFill>
              </a:rPr>
              <a:t>Software</a:t>
            </a:r>
            <a:r>
              <a:rPr lang="en-US"/>
              <a:t> is the set of instructions that lets you “talk” to your computer. Software translates commands into bits and bytes. Different types of software have different functions:</a:t>
            </a:r>
            <a:endParaRPr lang="en-US" b="1"/>
          </a:p>
          <a:p>
            <a:pPr marL="400050" lvl="1" indent="-228600">
              <a:buClr>
                <a:schemeClr val="folHlink"/>
              </a:buClr>
              <a:buFont typeface="Wingdings" pitchFamily="2" charset="2"/>
              <a:buChar char="§"/>
            </a:pPr>
            <a:r>
              <a:rPr lang="en-US" b="1">
                <a:solidFill>
                  <a:schemeClr val="hlink"/>
                </a:solidFill>
              </a:rPr>
              <a:t>Operating system (OS) </a:t>
            </a:r>
            <a:r>
              <a:rPr lang="en-US" b="1"/>
              <a:t>software</a:t>
            </a:r>
            <a:r>
              <a:rPr lang="en-US"/>
              <a:t> - makes your computer work</a:t>
            </a:r>
            <a:endParaRPr lang="en-US" b="1"/>
          </a:p>
          <a:p>
            <a:pPr marL="400050" lvl="1" indent="-228600">
              <a:buClr>
                <a:schemeClr val="folHlink"/>
              </a:buClr>
              <a:buFont typeface="Wingdings" pitchFamily="2" charset="2"/>
              <a:buChar char="§"/>
            </a:pPr>
            <a:r>
              <a:rPr lang="en-US" b="1"/>
              <a:t>Application software</a:t>
            </a:r>
            <a:r>
              <a:rPr lang="en-US"/>
              <a:t> - lets you do different tasks on your computer</a:t>
            </a:r>
            <a:endParaRPr lang="en-US" b="1"/>
          </a:p>
          <a:p>
            <a:pPr marL="400050" lvl="1" indent="-228600">
              <a:buClr>
                <a:schemeClr val="folHlink"/>
              </a:buClr>
              <a:buFont typeface="Wingdings" pitchFamily="2" charset="2"/>
              <a:buChar char="§"/>
            </a:pPr>
            <a:r>
              <a:rPr lang="en-US" b="1"/>
              <a:t>Utility software</a:t>
            </a:r>
            <a:r>
              <a:rPr lang="en-US"/>
              <a:t> - helps you maintain your computer and keep it in good running condition </a:t>
            </a:r>
          </a:p>
        </p:txBody>
      </p:sp>
      <p:sp>
        <p:nvSpPr>
          <p:cNvPr id="90119" name="Text Box 7"/>
          <p:cNvSpPr txBox="1">
            <a:spLocks noChangeArrowheads="1"/>
          </p:cNvSpPr>
          <p:nvPr/>
        </p:nvSpPr>
        <p:spPr bwMode="auto">
          <a:xfrm>
            <a:off x="85725" y="2466975"/>
            <a:ext cx="2162175" cy="3065455"/>
          </a:xfrm>
          <a:prstGeom prst="rect">
            <a:avLst/>
          </a:prstGeom>
          <a:noFill/>
          <a:ln w="9525">
            <a:noFill/>
            <a:miter lim="800000"/>
            <a:headEnd/>
            <a:tailEnd/>
          </a:ln>
          <a:effectLst/>
        </p:spPr>
        <p:txBody>
          <a:bodyPr>
            <a:spAutoFit/>
          </a:bodyPr>
          <a:lstStyle/>
          <a:p>
            <a:pPr>
              <a:spcAft>
                <a:spcPct val="20000"/>
              </a:spcAft>
            </a:pPr>
            <a:r>
              <a:rPr lang="en-US" sz="1400" b="1" dirty="0">
                <a:solidFill>
                  <a:schemeClr val="hlink"/>
                </a:solidFill>
                <a:cs typeface="Times New Roman" pitchFamily="18" charset="0"/>
              </a:rPr>
              <a:t>software</a:t>
            </a:r>
            <a:r>
              <a:rPr lang="en-US" sz="1400" b="1" dirty="0">
                <a:solidFill>
                  <a:srgbClr val="000000"/>
                </a:solidFill>
                <a:cs typeface="Times New Roman" pitchFamily="18" charset="0"/>
              </a:rPr>
              <a:t> </a:t>
            </a:r>
          </a:p>
          <a:p>
            <a:pPr>
              <a:spcAft>
                <a:spcPct val="20000"/>
              </a:spcAft>
            </a:pPr>
            <a:r>
              <a:rPr lang="en-US" sz="1400" dirty="0">
                <a:solidFill>
                  <a:srgbClr val="000000"/>
                </a:solidFill>
                <a:cs typeface="Times New Roman" pitchFamily="18" charset="0"/>
              </a:rPr>
              <a:t>A set of instructions, also called a program or application, that tells a computer how to perform tasks. </a:t>
            </a:r>
            <a:endParaRPr lang="en-US" sz="1400" dirty="0" smtClean="0">
              <a:solidFill>
                <a:srgbClr val="000000"/>
              </a:solidFill>
              <a:cs typeface="Times New Roman" pitchFamily="18" charset="0"/>
            </a:endParaRPr>
          </a:p>
          <a:p>
            <a:pPr>
              <a:spcAft>
                <a:spcPct val="20000"/>
              </a:spcAft>
            </a:pPr>
            <a:endParaRPr lang="en-US" sz="1400" dirty="0">
              <a:solidFill>
                <a:srgbClr val="008080"/>
              </a:solidFill>
              <a:cs typeface="Times New Roman" pitchFamily="18" charset="0"/>
            </a:endParaRPr>
          </a:p>
          <a:p>
            <a:pPr>
              <a:spcAft>
                <a:spcPct val="20000"/>
              </a:spcAft>
            </a:pPr>
            <a:r>
              <a:rPr lang="en-US" sz="1400" b="1" dirty="0">
                <a:solidFill>
                  <a:schemeClr val="hlink"/>
                </a:solidFill>
                <a:cs typeface="Times New Roman" pitchFamily="18" charset="0"/>
              </a:rPr>
              <a:t>operating system (OS)</a:t>
            </a:r>
            <a:r>
              <a:rPr lang="en-US" sz="1400" b="1" dirty="0">
                <a:solidFill>
                  <a:srgbClr val="000000"/>
                </a:solidFill>
                <a:cs typeface="Times New Roman" pitchFamily="18" charset="0"/>
              </a:rPr>
              <a:t> </a:t>
            </a:r>
          </a:p>
          <a:p>
            <a:pPr>
              <a:spcAft>
                <a:spcPct val="20000"/>
              </a:spcAft>
            </a:pPr>
            <a:r>
              <a:rPr lang="en-US" sz="1400" dirty="0">
                <a:solidFill>
                  <a:srgbClr val="000000"/>
                </a:solidFill>
                <a:cs typeface="Times New Roman" pitchFamily="18" charset="0"/>
              </a:rPr>
              <a:t>Software that controls all the other software programs and allows a computer to perform basic tasks. </a:t>
            </a:r>
            <a:endParaRPr lang="en-US" sz="1400" dirty="0">
              <a:solidFill>
                <a:srgbClr val="008080"/>
              </a:solidFill>
              <a:cs typeface="Times New Roman" pitchFamily="18" charset="0"/>
            </a:endParaRPr>
          </a:p>
        </p:txBody>
      </p:sp>
      <p:sp>
        <p:nvSpPr>
          <p:cNvPr id="90120" name="Rectangle 8"/>
          <p:cNvSpPr>
            <a:spLocks noChangeArrowheads="1"/>
          </p:cNvSpPr>
          <p:nvPr/>
        </p:nvSpPr>
        <p:spPr bwMode="auto">
          <a:xfrm>
            <a:off x="1676400" y="1524000"/>
            <a:ext cx="5791200" cy="409575"/>
          </a:xfrm>
          <a:prstGeom prst="rect">
            <a:avLst/>
          </a:prstGeom>
          <a:noFill/>
          <a:ln w="9525">
            <a:noFill/>
            <a:miter lim="800000"/>
            <a:headEnd/>
            <a:tailEnd/>
          </a:ln>
          <a:effectLst/>
        </p:spPr>
        <p:txBody>
          <a:bodyPr/>
          <a:lstStyle/>
          <a:p>
            <a:pPr algn="ctr"/>
            <a:r>
              <a:rPr lang="en-US" sz="2000" b="1">
                <a:solidFill>
                  <a:srgbClr val="000000"/>
                </a:solidFill>
                <a:cs typeface="Times New Roman" pitchFamily="18" charset="0"/>
              </a:rPr>
              <a:t>Software Basics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011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011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011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01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4" name="Rectangle 4"/>
          <p:cNvSpPr>
            <a:spLocks noGrp="1" noChangeArrowheads="1"/>
          </p:cNvSpPr>
          <p:nvPr>
            <p:ph type="title"/>
          </p:nvPr>
        </p:nvSpPr>
        <p:spPr bwMode="auto">
          <a:xfrm>
            <a:off x="2781836" y="782701"/>
            <a:ext cx="9144000" cy="533400"/>
          </a:xfrm>
          <a:noFill/>
          <a:ln>
            <a:miter lim="800000"/>
            <a:headEnd/>
            <a:tailEnd/>
          </a:ln>
        </p:spPr>
        <p:txBody>
          <a:bodyPr vert="horz" wrap="square" lIns="91440" tIns="45720" rIns="91440" bIns="45720" numCol="1" anchor="t" anchorCtr="0" compatLnSpc="1">
            <a:prstTxWarp prst="textNoShape">
              <a:avLst/>
            </a:prstTxWarp>
          </a:bodyPr>
          <a:lstStyle/>
          <a:p>
            <a:r>
              <a:rPr lang="en-US" sz="2800" b="1" dirty="0"/>
              <a:t>Introducing Your Computer</a:t>
            </a:r>
          </a:p>
        </p:txBody>
      </p:sp>
      <p:sp>
        <p:nvSpPr>
          <p:cNvPr id="92162" name="Rectangle 2"/>
          <p:cNvSpPr>
            <a:spLocks noChangeArrowheads="1"/>
          </p:cNvSpPr>
          <p:nvPr/>
        </p:nvSpPr>
        <p:spPr bwMode="auto">
          <a:xfrm>
            <a:off x="4991100" y="1495425"/>
            <a:ext cx="2900363" cy="438150"/>
          </a:xfrm>
          <a:prstGeom prst="rect">
            <a:avLst/>
          </a:prstGeom>
          <a:solidFill>
            <a:schemeClr val="bg1"/>
          </a:solidFill>
          <a:ln w="9525">
            <a:noFill/>
            <a:miter lim="800000"/>
            <a:headEnd/>
            <a:tailEnd/>
          </a:ln>
          <a:effectLst/>
        </p:spPr>
        <p:txBody>
          <a:bodyPr wrap="none" anchor="ctr"/>
          <a:lstStyle/>
          <a:p>
            <a:endParaRPr lang="en-US"/>
          </a:p>
        </p:txBody>
      </p:sp>
      <p:sp>
        <p:nvSpPr>
          <p:cNvPr id="92163" name="Rectangle 3"/>
          <p:cNvSpPr>
            <a:spLocks noChangeArrowheads="1"/>
          </p:cNvSpPr>
          <p:nvPr/>
        </p:nvSpPr>
        <p:spPr bwMode="auto">
          <a:xfrm rot="5400000">
            <a:off x="2739232" y="-386556"/>
            <a:ext cx="442912" cy="4197350"/>
          </a:xfrm>
          <a:prstGeom prst="rect">
            <a:avLst/>
          </a:prstGeom>
          <a:gradFill rotWithShape="1">
            <a:gsLst>
              <a:gs pos="0">
                <a:schemeClr val="bg1"/>
              </a:gs>
              <a:gs pos="100000">
                <a:schemeClr val="bg1">
                  <a:gamma/>
                  <a:tint val="10196"/>
                  <a:invGamma/>
                  <a:alpha val="0"/>
                </a:schemeClr>
              </a:gs>
            </a:gsLst>
            <a:lin ang="5400000" scaled="1"/>
          </a:gradFill>
          <a:ln w="9525">
            <a:noFill/>
            <a:miter lim="800000"/>
            <a:headEnd/>
            <a:tailEnd/>
          </a:ln>
          <a:effectLst/>
        </p:spPr>
        <p:txBody>
          <a:bodyPr wrap="none" anchor="ctr"/>
          <a:lstStyle/>
          <a:p>
            <a:endParaRPr lang="en-US"/>
          </a:p>
        </p:txBody>
      </p:sp>
      <p:sp>
        <p:nvSpPr>
          <p:cNvPr id="92165" name="Text Box 5"/>
          <p:cNvSpPr txBox="1">
            <a:spLocks noChangeArrowheads="1"/>
          </p:cNvSpPr>
          <p:nvPr/>
        </p:nvSpPr>
        <p:spPr bwMode="auto">
          <a:xfrm>
            <a:off x="2152650" y="2105085"/>
            <a:ext cx="6337300" cy="4524315"/>
          </a:xfrm>
          <a:prstGeom prst="rect">
            <a:avLst/>
          </a:prstGeom>
          <a:noFill/>
          <a:ln w="9525">
            <a:noFill/>
            <a:miter lim="800000"/>
            <a:headEnd/>
            <a:tailEnd/>
          </a:ln>
          <a:effectLst/>
        </p:spPr>
        <p:txBody>
          <a:bodyPr>
            <a:spAutoFit/>
          </a:bodyPr>
          <a:lstStyle/>
          <a:p>
            <a:r>
              <a:rPr lang="en-US" b="1" dirty="0"/>
              <a:t>What Is an Operating System?</a:t>
            </a:r>
          </a:p>
          <a:p>
            <a:r>
              <a:rPr lang="en-US" dirty="0"/>
              <a:t>The operating system (OS) controls all other software and allows the hardware devices to work properly. Some popular operating systems are: </a:t>
            </a:r>
          </a:p>
          <a:p>
            <a:pPr marL="342900" lvl="1" indent="-228600">
              <a:buClr>
                <a:srgbClr val="660066"/>
              </a:buClr>
              <a:buFont typeface="Wingdings" pitchFamily="2" charset="2"/>
              <a:buChar char="§"/>
            </a:pPr>
            <a:r>
              <a:rPr lang="en-US" b="1" dirty="0"/>
              <a:t>Microsoft Windows</a:t>
            </a:r>
            <a:r>
              <a:rPr lang="en-US" dirty="0"/>
              <a:t> - for PCs</a:t>
            </a:r>
            <a:endParaRPr lang="en-US" b="1" dirty="0"/>
          </a:p>
          <a:p>
            <a:pPr marL="342900" lvl="1" indent="-228600">
              <a:buClr>
                <a:srgbClr val="660066"/>
              </a:buClr>
              <a:buFont typeface="Wingdings" pitchFamily="2" charset="2"/>
              <a:buChar char="§"/>
            </a:pPr>
            <a:r>
              <a:rPr lang="en-US" b="1" dirty="0"/>
              <a:t>Mac OS</a:t>
            </a:r>
            <a:r>
              <a:rPr lang="en-US" dirty="0"/>
              <a:t> - for Apple computers</a:t>
            </a:r>
            <a:endParaRPr lang="en-US" b="1" dirty="0"/>
          </a:p>
          <a:p>
            <a:pPr marL="342900" lvl="1" indent="-228600">
              <a:buClr>
                <a:srgbClr val="660066"/>
              </a:buClr>
              <a:buFont typeface="Wingdings" pitchFamily="2" charset="2"/>
              <a:buChar char="§"/>
            </a:pPr>
            <a:r>
              <a:rPr lang="en-US" b="1" dirty="0"/>
              <a:t>Linux</a:t>
            </a:r>
            <a:r>
              <a:rPr lang="en-US" dirty="0"/>
              <a:t> - for very large network computers</a:t>
            </a:r>
            <a:endParaRPr lang="en-US" b="1" dirty="0"/>
          </a:p>
          <a:p>
            <a:pPr marL="342900" lvl="1" indent="-228600">
              <a:buClr>
                <a:srgbClr val="660066"/>
              </a:buClr>
              <a:buFont typeface="Wingdings" pitchFamily="2" charset="2"/>
              <a:buChar char="§"/>
            </a:pPr>
            <a:r>
              <a:rPr lang="en-US" b="1" dirty="0"/>
              <a:t>Handheld operating systems</a:t>
            </a:r>
            <a:r>
              <a:rPr lang="en-US" dirty="0"/>
              <a:t> - for PDAs, MP3 players, and cell phones </a:t>
            </a:r>
          </a:p>
          <a:p>
            <a:pPr marL="342900" lvl="1" indent="-228600">
              <a:buClr>
                <a:srgbClr val="660066"/>
              </a:buClr>
              <a:buFont typeface="Wingdings" pitchFamily="2" charset="2"/>
              <a:buChar char="§"/>
            </a:pPr>
            <a:endParaRPr lang="en-US" dirty="0"/>
          </a:p>
          <a:p>
            <a:pPr marL="342900" lvl="1" indent="-228600"/>
            <a:r>
              <a:rPr lang="en-US" b="1" dirty="0"/>
              <a:t>What Is a GUI?</a:t>
            </a:r>
            <a:endParaRPr lang="en-US" dirty="0"/>
          </a:p>
          <a:p>
            <a:pPr marL="342900" lvl="1" indent="-228600"/>
            <a:r>
              <a:rPr lang="en-US" dirty="0"/>
              <a:t>Nearly all modern operating systems use a </a:t>
            </a:r>
            <a:r>
              <a:rPr lang="en-US" b="1" dirty="0"/>
              <a:t>graphical user interface</a:t>
            </a:r>
            <a:r>
              <a:rPr lang="en-US" dirty="0"/>
              <a:t> (GUI). This lets users click on images or text on the screen instead of having to type commands. </a:t>
            </a:r>
            <a:r>
              <a:rPr lang="en-US" dirty="0" smtClean="0">
                <a:solidFill>
                  <a:srgbClr val="FF0000"/>
                </a:solidFill>
              </a:rPr>
              <a:t>Example Windows or Mac OS (Point and Click) Windows Environment</a:t>
            </a:r>
            <a:endParaRPr lang="en-US" dirty="0">
              <a:solidFill>
                <a:srgbClr val="FF0000"/>
              </a:solidFill>
            </a:endParaRPr>
          </a:p>
        </p:txBody>
      </p:sp>
      <p:sp>
        <p:nvSpPr>
          <p:cNvPr id="92167" name="Rectangle 7"/>
          <p:cNvSpPr>
            <a:spLocks noChangeArrowheads="1"/>
          </p:cNvSpPr>
          <p:nvPr/>
        </p:nvSpPr>
        <p:spPr bwMode="auto">
          <a:xfrm>
            <a:off x="1676400" y="1524000"/>
            <a:ext cx="5791200" cy="409575"/>
          </a:xfrm>
          <a:prstGeom prst="rect">
            <a:avLst/>
          </a:prstGeom>
          <a:noFill/>
          <a:ln w="9525">
            <a:noFill/>
            <a:miter lim="800000"/>
            <a:headEnd/>
            <a:tailEnd/>
          </a:ln>
          <a:effectLst/>
        </p:spPr>
        <p:txBody>
          <a:bodyPr/>
          <a:lstStyle/>
          <a:p>
            <a:pPr algn="ctr"/>
            <a:r>
              <a:rPr lang="en-US" sz="2000" b="1">
                <a:solidFill>
                  <a:srgbClr val="000000"/>
                </a:solidFill>
                <a:cs typeface="Times New Roman" pitchFamily="18" charset="0"/>
              </a:rPr>
              <a:t>Software Basics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a:t>
            </a:r>
            <a:endParaRPr lang="en-US" dirty="0"/>
          </a:p>
        </p:txBody>
      </p:sp>
      <p:sp>
        <p:nvSpPr>
          <p:cNvPr id="3" name="Footer Placeholder 2"/>
          <p:cNvSpPr>
            <a:spLocks noGrp="1"/>
          </p:cNvSpPr>
          <p:nvPr>
            <p:ph type="ftr" sz="quarter" idx="11"/>
          </p:nvPr>
        </p:nvSpPr>
        <p:spPr/>
        <p:txBody>
          <a:bodyPr/>
          <a:lstStyle/>
          <a:p>
            <a:r>
              <a:rPr lang="en-US" smtClean="0"/>
              <a:t>Technology in Your Life</a:t>
            </a:r>
          </a:p>
          <a:p>
            <a:endParaRPr lang="en-US"/>
          </a:p>
        </p:txBody>
      </p:sp>
    </p:spTree>
    <p:extLst>
      <p:ext uri="{BB962C8B-B14F-4D97-AF65-F5344CB8AC3E}">
        <p14:creationId xmlns:p14="http://schemas.microsoft.com/office/powerpoint/2010/main" val="16396811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2514600" y="660400"/>
            <a:ext cx="9144000" cy="533400"/>
          </a:xfrm>
          <a:noFill/>
          <a:ln>
            <a:miter lim="800000"/>
            <a:headEnd/>
            <a:tailEnd/>
          </a:ln>
        </p:spPr>
        <p:txBody>
          <a:bodyPr vert="horz" wrap="square" lIns="91440" tIns="45720" rIns="91440" bIns="45720" numCol="1" anchor="t" anchorCtr="0" compatLnSpc="1">
            <a:prstTxWarp prst="textNoShape">
              <a:avLst/>
            </a:prstTxWarp>
          </a:bodyPr>
          <a:lstStyle/>
          <a:p>
            <a:r>
              <a:rPr lang="en-US" sz="2800" b="1"/>
              <a:t>Introducing Your Computer</a:t>
            </a:r>
          </a:p>
        </p:txBody>
      </p:sp>
      <p:sp>
        <p:nvSpPr>
          <p:cNvPr id="11" name="Footer Placeholder 3"/>
          <p:cNvSpPr>
            <a:spLocks noGrp="1"/>
          </p:cNvSpPr>
          <p:nvPr>
            <p:ph type="ftr" sz="quarter" idx="11"/>
          </p:nvPr>
        </p:nvSpPr>
        <p:spPr/>
        <p:txBody>
          <a:bodyPr/>
          <a:lstStyle/>
          <a:p>
            <a:r>
              <a:rPr lang="en-US"/>
              <a:t>Technology in Your Life</a:t>
            </a:r>
          </a:p>
          <a:p>
            <a:endParaRPr lang="en-US"/>
          </a:p>
        </p:txBody>
      </p:sp>
      <p:sp>
        <p:nvSpPr>
          <p:cNvPr id="6149" name="Text Box 5"/>
          <p:cNvSpPr txBox="1">
            <a:spLocks noChangeArrowheads="1"/>
          </p:cNvSpPr>
          <p:nvPr/>
        </p:nvSpPr>
        <p:spPr bwMode="auto">
          <a:xfrm>
            <a:off x="2654300" y="2895600"/>
            <a:ext cx="6337300" cy="1465263"/>
          </a:xfrm>
          <a:prstGeom prst="rect">
            <a:avLst/>
          </a:prstGeom>
          <a:noFill/>
          <a:ln w="9525">
            <a:noFill/>
            <a:miter lim="800000"/>
            <a:headEnd/>
            <a:tailEnd/>
          </a:ln>
          <a:effectLst/>
        </p:spPr>
        <p:txBody>
          <a:bodyPr>
            <a:spAutoFit/>
          </a:bodyPr>
          <a:lstStyle/>
          <a:p>
            <a:pPr marL="400050" lvl="1" indent="-228600">
              <a:buClr>
                <a:srgbClr val="660066"/>
              </a:buClr>
              <a:buFont typeface="Wingdings" pitchFamily="2" charset="2"/>
              <a:buChar char="§"/>
            </a:pPr>
            <a:r>
              <a:rPr lang="en-US"/>
              <a:t>How computers work</a:t>
            </a:r>
          </a:p>
          <a:p>
            <a:pPr marL="400050" lvl="1" indent="-228600">
              <a:buClr>
                <a:srgbClr val="660066"/>
              </a:buClr>
              <a:buFont typeface="Wingdings" pitchFamily="2" charset="2"/>
              <a:buChar char="§"/>
            </a:pPr>
            <a:r>
              <a:rPr lang="en-US"/>
              <a:t>To identify hardware</a:t>
            </a:r>
          </a:p>
          <a:p>
            <a:pPr marL="400050" lvl="1" indent="-228600">
              <a:buClr>
                <a:srgbClr val="660066"/>
              </a:buClr>
              <a:buFont typeface="Wingdings" pitchFamily="2" charset="2"/>
              <a:buChar char="§"/>
            </a:pPr>
            <a:r>
              <a:rPr lang="en-US"/>
              <a:t>How memory and storage are used</a:t>
            </a:r>
          </a:p>
          <a:p>
            <a:pPr marL="400050" lvl="1" indent="-228600">
              <a:buClr>
                <a:srgbClr val="660066"/>
              </a:buClr>
              <a:buFont typeface="Wingdings" pitchFamily="2" charset="2"/>
              <a:buChar char="§"/>
            </a:pPr>
            <a:r>
              <a:rPr lang="en-US"/>
              <a:t>To identify software</a:t>
            </a:r>
          </a:p>
          <a:p>
            <a:pPr marL="400050" lvl="1" indent="-228600">
              <a:buClr>
                <a:srgbClr val="660066"/>
              </a:buClr>
              <a:buFont typeface="Wingdings" pitchFamily="2" charset="2"/>
              <a:buChar char="§"/>
            </a:pPr>
            <a:r>
              <a:rPr lang="en-US"/>
              <a:t>How networks work</a:t>
            </a:r>
          </a:p>
        </p:txBody>
      </p:sp>
      <p:sp>
        <p:nvSpPr>
          <p:cNvPr id="6150" name="Line 6"/>
          <p:cNvSpPr>
            <a:spLocks noChangeShapeType="1"/>
          </p:cNvSpPr>
          <p:nvPr/>
        </p:nvSpPr>
        <p:spPr bwMode="auto">
          <a:xfrm flipV="1">
            <a:off x="2743200" y="2743200"/>
            <a:ext cx="5791200" cy="3175"/>
          </a:xfrm>
          <a:prstGeom prst="line">
            <a:avLst/>
          </a:prstGeom>
          <a:noFill/>
          <a:ln w="12700">
            <a:solidFill>
              <a:schemeClr val="tx1"/>
            </a:solidFill>
            <a:round/>
            <a:headEnd/>
            <a:tailEnd/>
          </a:ln>
          <a:effectLst/>
        </p:spPr>
        <p:txBody>
          <a:bodyPr/>
          <a:lstStyle/>
          <a:p>
            <a:endParaRPr lang="en-US"/>
          </a:p>
        </p:txBody>
      </p:sp>
      <p:sp>
        <p:nvSpPr>
          <p:cNvPr id="6151" name="Text Box 7"/>
          <p:cNvSpPr txBox="1">
            <a:spLocks noChangeArrowheads="1"/>
          </p:cNvSpPr>
          <p:nvPr/>
        </p:nvSpPr>
        <p:spPr bwMode="auto">
          <a:xfrm>
            <a:off x="2641600" y="2311400"/>
            <a:ext cx="6172200" cy="457200"/>
          </a:xfrm>
          <a:prstGeom prst="rect">
            <a:avLst/>
          </a:prstGeom>
          <a:noFill/>
          <a:ln w="9525">
            <a:noFill/>
            <a:miter lim="800000"/>
            <a:headEnd/>
            <a:tailEnd/>
          </a:ln>
          <a:effectLst/>
        </p:spPr>
        <p:txBody>
          <a:bodyPr>
            <a:spAutoFit/>
          </a:bodyPr>
          <a:lstStyle/>
          <a:p>
            <a:pPr>
              <a:spcBef>
                <a:spcPct val="50000"/>
              </a:spcBef>
            </a:pPr>
            <a:r>
              <a:rPr lang="en-US" sz="2400" b="1"/>
              <a:t>You Will Learn</a:t>
            </a:r>
          </a:p>
        </p:txBody>
      </p:sp>
      <p:sp>
        <p:nvSpPr>
          <p:cNvPr id="6153" name="Text Box 9"/>
          <p:cNvSpPr txBox="1">
            <a:spLocks noChangeArrowheads="1"/>
          </p:cNvSpPr>
          <p:nvPr/>
        </p:nvSpPr>
        <p:spPr bwMode="auto">
          <a:xfrm>
            <a:off x="9525" y="2362200"/>
            <a:ext cx="2006600" cy="366713"/>
          </a:xfrm>
          <a:prstGeom prst="rect">
            <a:avLst/>
          </a:prstGeom>
          <a:noFill/>
          <a:ln w="9525">
            <a:noFill/>
            <a:miter lim="800000"/>
            <a:headEnd/>
            <a:tailEnd/>
          </a:ln>
          <a:effectLst/>
        </p:spPr>
        <p:txBody>
          <a:bodyPr>
            <a:spAutoFit/>
          </a:bodyPr>
          <a:lstStyle/>
          <a:p>
            <a:pPr>
              <a:spcBef>
                <a:spcPct val="50000"/>
              </a:spcBef>
            </a:pPr>
            <a:r>
              <a:rPr lang="en-US" b="1"/>
              <a:t>Key Terms </a:t>
            </a:r>
          </a:p>
        </p:txBody>
      </p:sp>
      <p:sp>
        <p:nvSpPr>
          <p:cNvPr id="6162" name="Text Box 18"/>
          <p:cNvSpPr txBox="1">
            <a:spLocks noChangeArrowheads="1"/>
          </p:cNvSpPr>
          <p:nvPr/>
        </p:nvSpPr>
        <p:spPr bwMode="auto">
          <a:xfrm>
            <a:off x="0" y="2743200"/>
            <a:ext cx="2219325" cy="3323987"/>
          </a:xfrm>
          <a:prstGeom prst="rect">
            <a:avLst/>
          </a:prstGeom>
          <a:noFill/>
          <a:ln w="9525">
            <a:noFill/>
            <a:miter lim="800000"/>
            <a:headEnd/>
            <a:tailEnd/>
          </a:ln>
          <a:effectLst/>
        </p:spPr>
        <p:txBody>
          <a:bodyPr>
            <a:spAutoFit/>
          </a:bodyPr>
          <a:lstStyle/>
          <a:p>
            <a:r>
              <a:rPr lang="en-US" sz="1400" b="1" dirty="0"/>
              <a:t>personal computer (PC)</a:t>
            </a:r>
          </a:p>
          <a:p>
            <a:r>
              <a:rPr lang="en-US" sz="1400" b="1" dirty="0"/>
              <a:t>central processing unit (CPU)</a:t>
            </a:r>
          </a:p>
          <a:p>
            <a:r>
              <a:rPr lang="en-US" sz="1400" b="1" dirty="0"/>
              <a:t>bit</a:t>
            </a:r>
          </a:p>
          <a:p>
            <a:r>
              <a:rPr lang="en-US" sz="1400" b="1" dirty="0"/>
              <a:t>byte</a:t>
            </a:r>
          </a:p>
          <a:p>
            <a:r>
              <a:rPr lang="en-US" sz="1400" b="1" dirty="0"/>
              <a:t>hardware</a:t>
            </a:r>
          </a:p>
          <a:p>
            <a:r>
              <a:rPr lang="en-US" sz="1400" b="1" dirty="0"/>
              <a:t>input</a:t>
            </a:r>
          </a:p>
          <a:p>
            <a:r>
              <a:rPr lang="en-US" sz="1400" b="1" dirty="0"/>
              <a:t>output</a:t>
            </a:r>
          </a:p>
          <a:p>
            <a:r>
              <a:rPr lang="en-US" sz="1400" b="1" dirty="0"/>
              <a:t>random-access memory (RAM)</a:t>
            </a:r>
          </a:p>
          <a:p>
            <a:r>
              <a:rPr lang="en-US" sz="1400" b="1" dirty="0"/>
              <a:t>read-only memory (ROM)</a:t>
            </a:r>
          </a:p>
          <a:p>
            <a:r>
              <a:rPr lang="en-US" sz="1400" b="1" dirty="0"/>
              <a:t>storage device </a:t>
            </a:r>
          </a:p>
          <a:p>
            <a:r>
              <a:rPr lang="en-US" sz="1400" b="1" dirty="0"/>
              <a:t>software</a:t>
            </a:r>
          </a:p>
          <a:p>
            <a:r>
              <a:rPr lang="en-US" sz="1400" b="1" dirty="0"/>
              <a:t>operating system (OS</a:t>
            </a:r>
            <a:r>
              <a:rPr lang="en-US" sz="1400" b="1" dirty="0" smtClean="0"/>
              <a:t>)</a:t>
            </a:r>
            <a:endParaRPr lang="en-US" sz="1400" b="1" dirty="0"/>
          </a:p>
        </p:txBody>
      </p:sp>
      <p:pic>
        <p:nvPicPr>
          <p:cNvPr id="6165" name="Picture 21" descr="ccia_gold_banner1"/>
          <p:cNvPicPr>
            <a:picLocks noChangeAspect="1" noChangeArrowheads="1"/>
          </p:cNvPicPr>
          <p:nvPr/>
        </p:nvPicPr>
        <p:blipFill>
          <a:blip r:embed="rId2"/>
          <a:srcRect/>
          <a:stretch>
            <a:fillRect/>
          </a:stretch>
        </p:blipFill>
        <p:spPr bwMode="auto">
          <a:xfrm>
            <a:off x="7086600" y="1447800"/>
            <a:ext cx="2057400" cy="53022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40" name="Rectangle 172"/>
          <p:cNvSpPr>
            <a:spLocks noGrp="1" noChangeArrowheads="1"/>
          </p:cNvSpPr>
          <p:nvPr>
            <p:ph type="title"/>
          </p:nvPr>
        </p:nvSpPr>
        <p:spPr bwMode="auto">
          <a:xfrm>
            <a:off x="2960688" y="739775"/>
            <a:ext cx="9144000" cy="533400"/>
          </a:xfrm>
          <a:noFill/>
          <a:ln>
            <a:miter lim="800000"/>
            <a:headEnd/>
            <a:tailEnd/>
          </a:ln>
        </p:spPr>
        <p:txBody>
          <a:bodyPr vert="horz" wrap="square" lIns="91440" tIns="45720" rIns="91440" bIns="45720" numCol="1" anchor="t" anchorCtr="0" compatLnSpc="1">
            <a:prstTxWarp prst="textNoShape">
              <a:avLst/>
            </a:prstTxWarp>
          </a:bodyPr>
          <a:lstStyle/>
          <a:p>
            <a:r>
              <a:rPr lang="en-US" sz="2800" b="1"/>
              <a:t>Introducing Your Computer</a:t>
            </a:r>
          </a:p>
        </p:txBody>
      </p:sp>
      <p:sp>
        <p:nvSpPr>
          <p:cNvPr id="38" name="Footer Placeholder 4"/>
          <p:cNvSpPr>
            <a:spLocks noGrp="1"/>
          </p:cNvSpPr>
          <p:nvPr>
            <p:ph type="ftr" sz="quarter" idx="11"/>
          </p:nvPr>
        </p:nvSpPr>
        <p:spPr/>
        <p:txBody>
          <a:bodyPr/>
          <a:lstStyle/>
          <a:p>
            <a:r>
              <a:rPr lang="en-US"/>
              <a:t>Technology in Your Life</a:t>
            </a:r>
          </a:p>
          <a:p>
            <a:endParaRPr lang="en-US"/>
          </a:p>
        </p:txBody>
      </p:sp>
      <p:graphicFrame>
        <p:nvGraphicFramePr>
          <p:cNvPr id="7366" name="Group 198"/>
          <p:cNvGraphicFramePr>
            <a:graphicFrameLocks noGrp="1"/>
          </p:cNvGraphicFramePr>
          <p:nvPr>
            <p:ph sz="quarter" idx="1"/>
          </p:nvPr>
        </p:nvGraphicFramePr>
        <p:xfrm>
          <a:off x="2241550" y="3216275"/>
          <a:ext cx="6762750" cy="2926080"/>
        </p:xfrm>
        <a:graphic>
          <a:graphicData uri="http://schemas.openxmlformats.org/drawingml/2006/table">
            <a:tbl>
              <a:tblPr/>
              <a:tblGrid>
                <a:gridCol w="1781175"/>
                <a:gridCol w="1227138"/>
                <a:gridCol w="1370012"/>
                <a:gridCol w="2384425"/>
              </a:tblGrid>
              <a:tr h="4778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Type of Computer</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EB544">
                        <a:alpha val="50000"/>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Number of User at One Time</a:t>
                      </a:r>
                      <a:endParaRPr kumimoji="0" lang="en-US" sz="14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EB544">
                        <a:alpha val="50000"/>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Size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EB544">
                        <a:alpha val="50000"/>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Typical User/Purpose</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EB544">
                        <a:alpha val="50000"/>
                      </a:srgbClr>
                    </a:solidFill>
                  </a:tcPr>
                </a:tc>
              </a:tr>
              <a:tr h="6667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8080"/>
                          </a:solidFill>
                          <a:effectLst/>
                          <a:latin typeface="Arial" charset="0"/>
                          <a:ea typeface="Times New Roman" pitchFamily="18" charset="0"/>
                          <a:cs typeface="Arial" charset="0"/>
                        </a:rPr>
                        <a:t>Personal computer (PC) </a:t>
                      </a:r>
                      <a:r>
                        <a:rPr kumimoji="0" lang="en-US" sz="1400" b="0" i="0" u="none" strike="noStrike" cap="none" normalizeH="0" baseline="0" smtClean="0">
                          <a:ln>
                            <a:noFill/>
                          </a:ln>
                          <a:solidFill>
                            <a:schemeClr val="tx1"/>
                          </a:solidFill>
                          <a:effectLst/>
                          <a:latin typeface="Arial" charset="0"/>
                          <a:ea typeface="Times New Roman" pitchFamily="18" charset="0"/>
                          <a:cs typeface="Arial" charset="0"/>
                        </a:rPr>
                        <a:t>(microcomputer)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Times New Roman" pitchFamily="18" charset="0"/>
                          <a:cs typeface="Arial" charset="0"/>
                        </a:rPr>
                        <a:t>One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Times New Roman" pitchFamily="18" charset="0"/>
                          <a:cs typeface="Arial" charset="0"/>
                        </a:rPr>
                        <a:t>Fits on a desk, on a lap, or in a hand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Times New Roman" pitchFamily="18" charset="0"/>
                          <a:cs typeface="Arial" charset="0"/>
                        </a:rPr>
                        <a:t>Used by individuals for organizing information, creating products, and entertainment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37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Times New Roman" pitchFamily="18" charset="0"/>
                          <a:cs typeface="Arial" charset="0"/>
                        </a:rPr>
                        <a:t>Minicomputer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Times New Roman" pitchFamily="18" charset="0"/>
                          <a:cs typeface="Arial" charset="0"/>
                        </a:rPr>
                        <a:t>Several to hundreds</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Times New Roman" pitchFamily="18" charset="0"/>
                          <a:cs typeface="Arial" charset="0"/>
                        </a:rPr>
                        <a:t>Occupies part of a room</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Times New Roman" pitchFamily="18" charset="0"/>
                          <a:cs typeface="Arial" charset="0"/>
                        </a:rPr>
                        <a:t>Used by small to medium-sized organizations, such as schools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2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Times New Roman" pitchFamily="18" charset="0"/>
                          <a:cs typeface="Arial" charset="0"/>
                        </a:rPr>
                        <a:t>Mainframe (super computer)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Times New Roman" pitchFamily="18" charset="0"/>
                          <a:cs typeface="Arial" charset="0"/>
                        </a:rPr>
                        <a:t>Thousands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Times New Roman" pitchFamily="18" charset="0"/>
                          <a:cs typeface="Arial" charset="0"/>
                        </a:rPr>
                        <a:t>Room-sized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Times New Roman" pitchFamily="18" charset="0"/>
                          <a:cs typeface="Arial" charset="0"/>
                        </a:rPr>
                        <a:t>Used by large corporations and government agencies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195" name="Rectangle 27"/>
          <p:cNvSpPr>
            <a:spLocks noChangeArrowheads="1"/>
          </p:cNvSpPr>
          <p:nvPr/>
        </p:nvSpPr>
        <p:spPr bwMode="auto">
          <a:xfrm>
            <a:off x="4991100" y="1495425"/>
            <a:ext cx="2900363" cy="438150"/>
          </a:xfrm>
          <a:prstGeom prst="rect">
            <a:avLst/>
          </a:prstGeom>
          <a:solidFill>
            <a:schemeClr val="bg1"/>
          </a:solidFill>
          <a:ln w="9525">
            <a:noFill/>
            <a:miter lim="800000"/>
            <a:headEnd/>
            <a:tailEnd/>
          </a:ln>
          <a:effectLst/>
        </p:spPr>
        <p:txBody>
          <a:bodyPr wrap="none" anchor="ctr"/>
          <a:lstStyle/>
          <a:p>
            <a:endParaRPr lang="en-US"/>
          </a:p>
        </p:txBody>
      </p:sp>
      <p:sp>
        <p:nvSpPr>
          <p:cNvPr id="7194" name="Rectangle 26"/>
          <p:cNvSpPr>
            <a:spLocks noChangeArrowheads="1"/>
          </p:cNvSpPr>
          <p:nvPr/>
        </p:nvSpPr>
        <p:spPr bwMode="auto">
          <a:xfrm rot="5400000">
            <a:off x="2739232" y="-386556"/>
            <a:ext cx="442912" cy="4197350"/>
          </a:xfrm>
          <a:prstGeom prst="rect">
            <a:avLst/>
          </a:prstGeom>
          <a:gradFill rotWithShape="1">
            <a:gsLst>
              <a:gs pos="0">
                <a:schemeClr val="bg1"/>
              </a:gs>
              <a:gs pos="100000">
                <a:schemeClr val="bg1">
                  <a:gamma/>
                  <a:tint val="10196"/>
                  <a:invGamma/>
                  <a:alpha val="0"/>
                </a:schemeClr>
              </a:gs>
            </a:gsLst>
            <a:lin ang="5400000" scaled="1"/>
          </a:gradFill>
          <a:ln w="9525">
            <a:noFill/>
            <a:miter lim="800000"/>
            <a:headEnd/>
            <a:tailEnd/>
          </a:ln>
          <a:effectLst/>
        </p:spPr>
        <p:txBody>
          <a:bodyPr wrap="none" anchor="ctr"/>
          <a:lstStyle/>
          <a:p>
            <a:endParaRPr lang="en-US"/>
          </a:p>
        </p:txBody>
      </p:sp>
      <p:sp>
        <p:nvSpPr>
          <p:cNvPr id="7175" name="Text Box 7"/>
          <p:cNvSpPr txBox="1">
            <a:spLocks noChangeArrowheads="1"/>
          </p:cNvSpPr>
          <p:nvPr/>
        </p:nvSpPr>
        <p:spPr bwMode="auto">
          <a:xfrm>
            <a:off x="2654300" y="2435225"/>
            <a:ext cx="6337300" cy="3209925"/>
          </a:xfrm>
          <a:prstGeom prst="rect">
            <a:avLst/>
          </a:prstGeom>
          <a:noFill/>
          <a:ln w="9525">
            <a:noFill/>
            <a:miter lim="800000"/>
            <a:headEnd/>
            <a:tailEnd/>
          </a:ln>
          <a:effectLst/>
        </p:spPr>
        <p:txBody>
          <a:bodyPr>
            <a:spAutoFit/>
          </a:bodyPr>
          <a:lstStyle/>
          <a:p>
            <a:pPr>
              <a:spcAft>
                <a:spcPct val="35000"/>
              </a:spcAft>
            </a:pPr>
            <a:r>
              <a:rPr lang="en-US">
                <a:solidFill>
                  <a:srgbClr val="000000"/>
                </a:solidFill>
                <a:cs typeface="Times New Roman" pitchFamily="18" charset="0"/>
              </a:rPr>
              <a:t>Computers can be grouped by size, purpose, and number </a:t>
            </a:r>
            <a:br>
              <a:rPr lang="en-US">
                <a:solidFill>
                  <a:srgbClr val="000000"/>
                </a:solidFill>
                <a:cs typeface="Times New Roman" pitchFamily="18" charset="0"/>
              </a:rPr>
            </a:br>
            <a:r>
              <a:rPr lang="en-US">
                <a:solidFill>
                  <a:srgbClr val="000000"/>
                </a:solidFill>
                <a:cs typeface="Times New Roman" pitchFamily="18" charset="0"/>
              </a:rPr>
              <a:t>of users.</a:t>
            </a:r>
            <a:endParaRPr lang="en-US"/>
          </a:p>
          <a:p>
            <a:pPr marL="400050" lvl="1" indent="-228600">
              <a:buClr>
                <a:srgbClr val="660066"/>
              </a:buClr>
              <a:buFont typeface="Wingdings" pitchFamily="2" charset="2"/>
              <a:buChar char="§"/>
            </a:pPr>
            <a:endParaRPr lang="en-US"/>
          </a:p>
          <a:p>
            <a:pPr marL="400050" lvl="1" indent="-228600">
              <a:buClr>
                <a:srgbClr val="660066"/>
              </a:buClr>
              <a:buFont typeface="Wingdings" pitchFamily="2" charset="2"/>
              <a:buChar char="§"/>
            </a:pPr>
            <a:endParaRPr lang="en-US"/>
          </a:p>
          <a:p>
            <a:pPr marL="400050" lvl="1" indent="-228600">
              <a:buClr>
                <a:srgbClr val="660066"/>
              </a:buClr>
              <a:buFont typeface="Wingdings" pitchFamily="2" charset="2"/>
              <a:buChar char="§"/>
            </a:pPr>
            <a:endParaRPr lang="en-US"/>
          </a:p>
          <a:p>
            <a:pPr marL="400050" lvl="1" indent="-228600">
              <a:buClr>
                <a:srgbClr val="660066"/>
              </a:buClr>
              <a:buFont typeface="Wingdings" pitchFamily="2" charset="2"/>
              <a:buChar char="§"/>
            </a:pPr>
            <a:endParaRPr lang="en-US"/>
          </a:p>
          <a:p>
            <a:pPr marL="400050" lvl="1" indent="-228600">
              <a:buClr>
                <a:srgbClr val="660066"/>
              </a:buClr>
              <a:buFont typeface="Wingdings" pitchFamily="2" charset="2"/>
              <a:buChar char="§"/>
            </a:pPr>
            <a:endParaRPr lang="en-US"/>
          </a:p>
          <a:p>
            <a:r>
              <a:rPr lang="en-US"/>
              <a:t/>
            </a:r>
            <a:br>
              <a:rPr lang="en-US"/>
            </a:br>
            <a:endParaRPr lang="en-US"/>
          </a:p>
          <a:p>
            <a:endParaRPr lang="en-US"/>
          </a:p>
          <a:p>
            <a:endParaRPr lang="en-US"/>
          </a:p>
        </p:txBody>
      </p:sp>
      <p:sp>
        <p:nvSpPr>
          <p:cNvPr id="7182" name="Text Box 14"/>
          <p:cNvSpPr txBox="1">
            <a:spLocks noChangeArrowheads="1"/>
          </p:cNvSpPr>
          <p:nvPr/>
        </p:nvSpPr>
        <p:spPr bwMode="auto">
          <a:xfrm>
            <a:off x="66675" y="2466975"/>
            <a:ext cx="2000250" cy="997196"/>
          </a:xfrm>
          <a:prstGeom prst="rect">
            <a:avLst/>
          </a:prstGeom>
          <a:noFill/>
          <a:ln w="9525">
            <a:noFill/>
            <a:miter lim="800000"/>
            <a:headEnd/>
            <a:tailEnd/>
          </a:ln>
          <a:effectLst/>
        </p:spPr>
        <p:txBody>
          <a:bodyPr>
            <a:spAutoFit/>
          </a:bodyPr>
          <a:lstStyle/>
          <a:p>
            <a:pPr>
              <a:spcAft>
                <a:spcPct val="20000"/>
              </a:spcAft>
            </a:pPr>
            <a:r>
              <a:rPr lang="en-US" sz="1400" b="1" dirty="0">
                <a:solidFill>
                  <a:srgbClr val="008080"/>
                </a:solidFill>
                <a:cs typeface="Times New Roman" pitchFamily="18" charset="0"/>
              </a:rPr>
              <a:t>personal computer (PC)</a:t>
            </a:r>
            <a:r>
              <a:rPr lang="en-US" sz="1400" b="1" dirty="0">
                <a:solidFill>
                  <a:srgbClr val="000000"/>
                </a:solidFill>
                <a:cs typeface="Times New Roman" pitchFamily="18" charset="0"/>
              </a:rPr>
              <a:t> </a:t>
            </a:r>
          </a:p>
          <a:p>
            <a:pPr>
              <a:spcAft>
                <a:spcPct val="20000"/>
              </a:spcAft>
            </a:pPr>
            <a:r>
              <a:rPr lang="en-US" sz="1400" dirty="0">
                <a:solidFill>
                  <a:srgbClr val="000000"/>
                </a:solidFill>
                <a:cs typeface="Times New Roman" pitchFamily="18" charset="0"/>
              </a:rPr>
              <a:t>A computer used by one person at a time. </a:t>
            </a:r>
            <a:r>
              <a:rPr lang="en-US" sz="1400" dirty="0" smtClean="0">
                <a:solidFill>
                  <a:schemeClr val="hlink"/>
                </a:solidFill>
              </a:rPr>
              <a:t> </a:t>
            </a:r>
            <a:endParaRPr lang="en-US" sz="1400" dirty="0">
              <a:solidFill>
                <a:schemeClr val="hlink"/>
              </a:solidFill>
            </a:endParaRPr>
          </a:p>
        </p:txBody>
      </p:sp>
      <p:sp>
        <p:nvSpPr>
          <p:cNvPr id="7187" name="Rectangle 19"/>
          <p:cNvSpPr>
            <a:spLocks noChangeArrowheads="1"/>
          </p:cNvSpPr>
          <p:nvPr/>
        </p:nvSpPr>
        <p:spPr bwMode="auto">
          <a:xfrm>
            <a:off x="1676400" y="1524000"/>
            <a:ext cx="5791200" cy="409575"/>
          </a:xfrm>
          <a:prstGeom prst="rect">
            <a:avLst/>
          </a:prstGeom>
          <a:noFill/>
          <a:ln w="9525">
            <a:noFill/>
            <a:miter lim="800000"/>
            <a:headEnd/>
            <a:tailEnd/>
          </a:ln>
          <a:effectLst/>
        </p:spPr>
        <p:txBody>
          <a:bodyPr/>
          <a:lstStyle/>
          <a:p>
            <a:pPr algn="ctr"/>
            <a:r>
              <a:rPr lang="en-US" sz="2000" b="1">
                <a:solidFill>
                  <a:srgbClr val="000000"/>
                </a:solidFill>
                <a:cs typeface="Times New Roman" pitchFamily="18" charset="0"/>
              </a:rPr>
              <a:t>Types of Computers</a:t>
            </a:r>
            <a:r>
              <a:rPr lang="en-US" sz="2000" b="1">
                <a:solidFill>
                  <a:schemeClr val="tx2"/>
                </a:solidFill>
              </a:rPr>
              <a:t> </a:t>
            </a:r>
          </a:p>
        </p:txBody>
      </p:sp>
      <p:pic>
        <p:nvPicPr>
          <p:cNvPr id="7192" name="Picture 24" descr="ccia_gold_banner1"/>
          <p:cNvPicPr>
            <a:picLocks noChangeAspect="1" noChangeArrowheads="1"/>
          </p:cNvPicPr>
          <p:nvPr/>
        </p:nvPicPr>
        <p:blipFill>
          <a:blip r:embed="rId2"/>
          <a:srcRect/>
          <a:stretch>
            <a:fillRect/>
          </a:stretch>
        </p:blipFill>
        <p:spPr bwMode="auto">
          <a:xfrm>
            <a:off x="7086600" y="1447800"/>
            <a:ext cx="2057400" cy="5302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8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18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33" name="Rectangle 9"/>
          <p:cNvSpPr>
            <a:spLocks noGrp="1" noChangeArrowheads="1"/>
          </p:cNvSpPr>
          <p:nvPr>
            <p:ph type="title"/>
          </p:nvPr>
        </p:nvSpPr>
        <p:spPr bwMode="auto">
          <a:xfrm>
            <a:off x="2514600" y="755650"/>
            <a:ext cx="9144000" cy="533400"/>
          </a:xfrm>
          <a:noFill/>
          <a:ln>
            <a:miter lim="800000"/>
            <a:headEnd/>
            <a:tailEnd/>
          </a:ln>
        </p:spPr>
        <p:txBody>
          <a:bodyPr vert="horz" wrap="square" lIns="91440" tIns="45720" rIns="91440" bIns="45720" numCol="1" anchor="t" anchorCtr="0" compatLnSpc="1">
            <a:prstTxWarp prst="textNoShape">
              <a:avLst/>
            </a:prstTxWarp>
          </a:bodyPr>
          <a:lstStyle/>
          <a:p>
            <a:r>
              <a:rPr lang="en-US" sz="2800" b="1"/>
              <a:t>Introducing Your Computer</a:t>
            </a:r>
          </a:p>
        </p:txBody>
      </p:sp>
      <p:sp>
        <p:nvSpPr>
          <p:cNvPr id="11" name="Footer Placeholder 3"/>
          <p:cNvSpPr>
            <a:spLocks noGrp="1"/>
          </p:cNvSpPr>
          <p:nvPr>
            <p:ph type="ftr" sz="quarter" idx="11"/>
          </p:nvPr>
        </p:nvSpPr>
        <p:spPr/>
        <p:txBody>
          <a:bodyPr/>
          <a:lstStyle/>
          <a:p>
            <a:r>
              <a:rPr lang="en-US"/>
              <a:t>Technology in Your Life</a:t>
            </a:r>
          </a:p>
          <a:p>
            <a:endParaRPr lang="en-US"/>
          </a:p>
        </p:txBody>
      </p:sp>
      <p:sp>
        <p:nvSpPr>
          <p:cNvPr id="77826" name="Text Box 2"/>
          <p:cNvSpPr txBox="1">
            <a:spLocks noChangeArrowheads="1"/>
          </p:cNvSpPr>
          <p:nvPr/>
        </p:nvSpPr>
        <p:spPr bwMode="auto">
          <a:xfrm>
            <a:off x="2654300" y="2435225"/>
            <a:ext cx="6337300" cy="3139321"/>
          </a:xfrm>
          <a:prstGeom prst="rect">
            <a:avLst/>
          </a:prstGeom>
          <a:noFill/>
          <a:ln w="9525">
            <a:noFill/>
            <a:miter lim="800000"/>
            <a:headEnd/>
            <a:tailEnd/>
          </a:ln>
          <a:effectLst/>
        </p:spPr>
        <p:txBody>
          <a:bodyPr>
            <a:spAutoFit/>
          </a:bodyPr>
          <a:lstStyle/>
          <a:p>
            <a:r>
              <a:rPr lang="en-US" b="1" dirty="0">
                <a:cs typeface="Times New Roman" pitchFamily="18" charset="0"/>
              </a:rPr>
              <a:t>PCs and Macs</a:t>
            </a:r>
            <a:endParaRPr lang="en-US" dirty="0">
              <a:cs typeface="Times New Roman" pitchFamily="18" charset="0"/>
            </a:endParaRPr>
          </a:p>
          <a:p>
            <a:r>
              <a:rPr lang="en-US" dirty="0">
                <a:solidFill>
                  <a:srgbClr val="000000"/>
                </a:solidFill>
                <a:cs typeface="Times New Roman" pitchFamily="18" charset="0"/>
              </a:rPr>
              <a:t>Personal computers are grouped by the software they use:</a:t>
            </a:r>
            <a:endParaRPr lang="en-US" b="1" dirty="0">
              <a:solidFill>
                <a:srgbClr val="000000"/>
              </a:solidFill>
              <a:cs typeface="Times New Roman" pitchFamily="18" charset="0"/>
            </a:endParaRPr>
          </a:p>
          <a:p>
            <a:pPr marL="400050" lvl="1" indent="-228600">
              <a:buClr>
                <a:srgbClr val="660066"/>
              </a:buClr>
              <a:buFont typeface="Wingdings" pitchFamily="2" charset="2"/>
              <a:buChar char="§"/>
            </a:pPr>
            <a:r>
              <a:rPr lang="en-US" b="1" dirty="0">
                <a:solidFill>
                  <a:srgbClr val="000000"/>
                </a:solidFill>
                <a:cs typeface="Times New Roman" pitchFamily="18" charset="0"/>
              </a:rPr>
              <a:t>PC</a:t>
            </a:r>
            <a:r>
              <a:rPr lang="en-US" dirty="0">
                <a:solidFill>
                  <a:srgbClr val="000000"/>
                </a:solidFill>
                <a:cs typeface="Times New Roman" pitchFamily="18" charset="0"/>
              </a:rPr>
              <a:t> - uses the Microsoft Windows operating system</a:t>
            </a:r>
            <a:endParaRPr lang="en-US" b="1" dirty="0">
              <a:solidFill>
                <a:srgbClr val="000000"/>
              </a:solidFill>
              <a:cs typeface="Times New Roman" pitchFamily="18" charset="0"/>
            </a:endParaRPr>
          </a:p>
          <a:p>
            <a:pPr marL="400050" lvl="1" indent="-228600">
              <a:buClr>
                <a:srgbClr val="660066"/>
              </a:buClr>
              <a:buFont typeface="Wingdings" pitchFamily="2" charset="2"/>
              <a:buChar char="§"/>
            </a:pPr>
            <a:r>
              <a:rPr lang="en-US" b="1" dirty="0">
                <a:solidFill>
                  <a:srgbClr val="000000"/>
                </a:solidFill>
                <a:cs typeface="Times New Roman" pitchFamily="18" charset="0"/>
              </a:rPr>
              <a:t>Mac</a:t>
            </a:r>
            <a:r>
              <a:rPr lang="en-US" dirty="0">
                <a:solidFill>
                  <a:srgbClr val="000000"/>
                </a:solidFill>
                <a:cs typeface="Times New Roman" pitchFamily="18" charset="0"/>
              </a:rPr>
              <a:t> - uses the Macintosh operating system</a:t>
            </a:r>
          </a:p>
          <a:p>
            <a:pPr marL="400050" lvl="1" indent="-228600">
              <a:buClr>
                <a:srgbClr val="660066"/>
              </a:buClr>
              <a:buFont typeface="Wingdings" pitchFamily="2" charset="2"/>
              <a:buNone/>
            </a:pPr>
            <a:endParaRPr lang="en-US" dirty="0">
              <a:solidFill>
                <a:srgbClr val="000000"/>
              </a:solidFill>
              <a:cs typeface="Times New Roman" pitchFamily="18" charset="0"/>
            </a:endParaRPr>
          </a:p>
          <a:p>
            <a:r>
              <a:rPr lang="en-US" dirty="0">
                <a:solidFill>
                  <a:srgbClr val="000000"/>
                </a:solidFill>
                <a:cs typeface="Times New Roman" pitchFamily="18" charset="0"/>
              </a:rPr>
              <a:t>Examples of personal computers are:</a:t>
            </a:r>
          </a:p>
          <a:p>
            <a:pPr marL="400050" lvl="1" indent="-228600">
              <a:buClr>
                <a:srgbClr val="660066"/>
              </a:buClr>
              <a:buFont typeface="Wingdings" pitchFamily="2" charset="2"/>
              <a:buChar char="§"/>
            </a:pPr>
            <a:r>
              <a:rPr lang="en-US" dirty="0">
                <a:solidFill>
                  <a:srgbClr val="000000"/>
                </a:solidFill>
                <a:cs typeface="Times New Roman" pitchFamily="18" charset="0"/>
              </a:rPr>
              <a:t>Desktops</a:t>
            </a:r>
          </a:p>
          <a:p>
            <a:pPr marL="400050" lvl="1" indent="-228600">
              <a:buClr>
                <a:srgbClr val="660066"/>
              </a:buClr>
              <a:buFont typeface="Wingdings" pitchFamily="2" charset="2"/>
              <a:buChar char="§"/>
            </a:pPr>
            <a:r>
              <a:rPr lang="en-US" dirty="0">
                <a:solidFill>
                  <a:srgbClr val="000000"/>
                </a:solidFill>
                <a:cs typeface="Times New Roman" pitchFamily="18" charset="0"/>
              </a:rPr>
              <a:t>Laptops</a:t>
            </a:r>
          </a:p>
          <a:p>
            <a:pPr marL="400050" lvl="1" indent="-228600">
              <a:buClr>
                <a:srgbClr val="660066"/>
              </a:buClr>
              <a:buFont typeface="Wingdings" pitchFamily="2" charset="2"/>
              <a:buChar char="§"/>
            </a:pPr>
            <a:r>
              <a:rPr lang="en-US" dirty="0">
                <a:solidFill>
                  <a:srgbClr val="000000"/>
                </a:solidFill>
                <a:cs typeface="Times New Roman" pitchFamily="18" charset="0"/>
              </a:rPr>
              <a:t>MP3 players</a:t>
            </a:r>
          </a:p>
          <a:p>
            <a:pPr marL="400050" lvl="1" indent="-228600">
              <a:buClr>
                <a:srgbClr val="660066"/>
              </a:buClr>
              <a:buFont typeface="Wingdings" pitchFamily="2" charset="2"/>
              <a:buChar char="§"/>
            </a:pPr>
            <a:r>
              <a:rPr lang="en-US" dirty="0" smtClean="0">
                <a:solidFill>
                  <a:srgbClr val="000000"/>
                </a:solidFill>
                <a:cs typeface="Times New Roman" pitchFamily="18" charset="0"/>
              </a:rPr>
              <a:t>Mobile devices, phones, tablets, wearable devices (smart watch…)</a:t>
            </a:r>
            <a:endParaRPr lang="en-US" dirty="0">
              <a:solidFill>
                <a:srgbClr val="000000"/>
              </a:solidFill>
              <a:cs typeface="Times New Roman" pitchFamily="18" charset="0"/>
            </a:endParaRPr>
          </a:p>
        </p:txBody>
      </p:sp>
      <p:sp>
        <p:nvSpPr>
          <p:cNvPr id="77828" name="Rectangle 4"/>
          <p:cNvSpPr>
            <a:spLocks noChangeArrowheads="1"/>
          </p:cNvSpPr>
          <p:nvPr/>
        </p:nvSpPr>
        <p:spPr bwMode="auto">
          <a:xfrm>
            <a:off x="4991100" y="1495425"/>
            <a:ext cx="2900363" cy="438150"/>
          </a:xfrm>
          <a:prstGeom prst="rect">
            <a:avLst/>
          </a:prstGeom>
          <a:solidFill>
            <a:schemeClr val="bg1"/>
          </a:solidFill>
          <a:ln w="9525">
            <a:noFill/>
            <a:miter lim="800000"/>
            <a:headEnd/>
            <a:tailEnd/>
          </a:ln>
          <a:effectLst/>
        </p:spPr>
        <p:txBody>
          <a:bodyPr wrap="none" anchor="ctr"/>
          <a:lstStyle/>
          <a:p>
            <a:endParaRPr lang="en-US"/>
          </a:p>
        </p:txBody>
      </p:sp>
      <p:sp>
        <p:nvSpPr>
          <p:cNvPr id="77829" name="Rectangle 5"/>
          <p:cNvSpPr>
            <a:spLocks noChangeArrowheads="1"/>
          </p:cNvSpPr>
          <p:nvPr/>
        </p:nvSpPr>
        <p:spPr bwMode="auto">
          <a:xfrm rot="5400000">
            <a:off x="2739232" y="-386556"/>
            <a:ext cx="442912" cy="4197350"/>
          </a:xfrm>
          <a:prstGeom prst="rect">
            <a:avLst/>
          </a:prstGeom>
          <a:gradFill rotWithShape="1">
            <a:gsLst>
              <a:gs pos="0">
                <a:schemeClr val="bg1"/>
              </a:gs>
              <a:gs pos="100000">
                <a:schemeClr val="bg1">
                  <a:gamma/>
                  <a:tint val="10196"/>
                  <a:invGamma/>
                  <a:alpha val="0"/>
                </a:schemeClr>
              </a:gs>
            </a:gsLst>
            <a:lin ang="5400000" scaled="1"/>
          </a:gradFill>
          <a:ln w="9525">
            <a:noFill/>
            <a:miter lim="800000"/>
            <a:headEnd/>
            <a:tailEnd/>
          </a:ln>
          <a:effectLst/>
        </p:spPr>
        <p:txBody>
          <a:bodyPr wrap="none" anchor="ctr"/>
          <a:lstStyle/>
          <a:p>
            <a:endParaRPr lang="en-US"/>
          </a:p>
        </p:txBody>
      </p:sp>
      <p:sp>
        <p:nvSpPr>
          <p:cNvPr id="77830" name="Rectangle 6"/>
          <p:cNvSpPr>
            <a:spLocks noChangeArrowheads="1"/>
          </p:cNvSpPr>
          <p:nvPr/>
        </p:nvSpPr>
        <p:spPr bwMode="auto">
          <a:xfrm>
            <a:off x="1676400" y="1524000"/>
            <a:ext cx="5791200" cy="409575"/>
          </a:xfrm>
          <a:prstGeom prst="rect">
            <a:avLst/>
          </a:prstGeom>
          <a:noFill/>
          <a:ln w="9525">
            <a:noFill/>
            <a:miter lim="800000"/>
            <a:headEnd/>
            <a:tailEnd/>
          </a:ln>
          <a:effectLst/>
        </p:spPr>
        <p:txBody>
          <a:bodyPr/>
          <a:lstStyle/>
          <a:p>
            <a:pPr algn="ctr"/>
            <a:r>
              <a:rPr lang="en-US" sz="2000" b="1">
                <a:solidFill>
                  <a:srgbClr val="000000"/>
                </a:solidFill>
                <a:cs typeface="Times New Roman" pitchFamily="18" charset="0"/>
              </a:rPr>
              <a:t>Types of Computers</a:t>
            </a:r>
          </a:p>
        </p:txBody>
      </p:sp>
      <p:pic>
        <p:nvPicPr>
          <p:cNvPr id="77831" name="Picture 7" descr="ccia_gold_banner1"/>
          <p:cNvPicPr>
            <a:picLocks noChangeAspect="1" noChangeArrowheads="1"/>
          </p:cNvPicPr>
          <p:nvPr/>
        </p:nvPicPr>
        <p:blipFill>
          <a:blip r:embed="rId2"/>
          <a:srcRect/>
          <a:stretch>
            <a:fillRect/>
          </a:stretch>
        </p:blipFill>
        <p:spPr bwMode="auto">
          <a:xfrm>
            <a:off x="7086600" y="1447800"/>
            <a:ext cx="2057400" cy="530225"/>
          </a:xfrm>
          <a:prstGeom prst="rect">
            <a:avLst/>
          </a:prstGeom>
          <a:noFill/>
        </p:spPr>
      </p:pic>
      <p:pic>
        <p:nvPicPr>
          <p:cNvPr id="77835" name="Picture 11" descr="p41_computers"/>
          <p:cNvPicPr>
            <a:picLocks noChangeAspect="1" noChangeArrowheads="1"/>
          </p:cNvPicPr>
          <p:nvPr/>
        </p:nvPicPr>
        <p:blipFill>
          <a:blip r:embed="rId3"/>
          <a:srcRect/>
          <a:stretch>
            <a:fillRect/>
          </a:stretch>
        </p:blipFill>
        <p:spPr bwMode="auto">
          <a:xfrm>
            <a:off x="114300" y="3895725"/>
            <a:ext cx="2763838" cy="2405063"/>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7" name="Rectangle 9"/>
          <p:cNvSpPr>
            <a:spLocks noGrp="1" noChangeArrowheads="1"/>
          </p:cNvSpPr>
          <p:nvPr>
            <p:ph type="title"/>
          </p:nvPr>
        </p:nvSpPr>
        <p:spPr bwMode="auto">
          <a:xfrm>
            <a:off x="2654300" y="706438"/>
            <a:ext cx="9144000" cy="533400"/>
          </a:xfrm>
          <a:noFill/>
          <a:ln>
            <a:miter lim="800000"/>
            <a:headEnd/>
            <a:tailEnd/>
          </a:ln>
        </p:spPr>
        <p:txBody>
          <a:bodyPr vert="horz" wrap="square" lIns="91440" tIns="45720" rIns="91440" bIns="45720" numCol="1" anchor="t" anchorCtr="0" compatLnSpc="1">
            <a:prstTxWarp prst="textNoShape">
              <a:avLst/>
            </a:prstTxWarp>
          </a:bodyPr>
          <a:lstStyle/>
          <a:p>
            <a:r>
              <a:rPr lang="en-US" sz="2800" b="1" dirty="0"/>
              <a:t>Introducing Your Computer</a:t>
            </a:r>
          </a:p>
        </p:txBody>
      </p:sp>
      <p:sp>
        <p:nvSpPr>
          <p:cNvPr id="11" name="Footer Placeholder 3"/>
          <p:cNvSpPr>
            <a:spLocks noGrp="1"/>
          </p:cNvSpPr>
          <p:nvPr>
            <p:ph type="ftr" sz="quarter" idx="11"/>
          </p:nvPr>
        </p:nvSpPr>
        <p:spPr/>
        <p:txBody>
          <a:bodyPr/>
          <a:lstStyle/>
          <a:p>
            <a:r>
              <a:rPr lang="en-US"/>
              <a:t>Technology in Your Life</a:t>
            </a:r>
          </a:p>
          <a:p>
            <a:endParaRPr lang="en-US"/>
          </a:p>
        </p:txBody>
      </p:sp>
      <p:sp>
        <p:nvSpPr>
          <p:cNvPr id="78850" name="Text Box 2"/>
          <p:cNvSpPr txBox="1">
            <a:spLocks noChangeArrowheads="1"/>
          </p:cNvSpPr>
          <p:nvPr/>
        </p:nvSpPr>
        <p:spPr bwMode="auto">
          <a:xfrm>
            <a:off x="2654300" y="2435225"/>
            <a:ext cx="6337300" cy="3113088"/>
          </a:xfrm>
          <a:prstGeom prst="rect">
            <a:avLst/>
          </a:prstGeom>
          <a:noFill/>
          <a:ln w="9525">
            <a:noFill/>
            <a:miter lim="800000"/>
            <a:headEnd/>
            <a:tailEnd/>
          </a:ln>
          <a:effectLst/>
        </p:spPr>
        <p:txBody>
          <a:bodyPr>
            <a:spAutoFit/>
          </a:bodyPr>
          <a:lstStyle/>
          <a:p>
            <a:r>
              <a:rPr lang="en-US" b="1"/>
              <a:t>How Does My Computer Work?</a:t>
            </a:r>
            <a:endParaRPr lang="en-US"/>
          </a:p>
          <a:p>
            <a:r>
              <a:rPr lang="en-US"/>
              <a:t>The “brain” of a computer is the </a:t>
            </a:r>
            <a:r>
              <a:rPr lang="en-US" b="1">
                <a:solidFill>
                  <a:schemeClr val="hlink"/>
                </a:solidFill>
              </a:rPr>
              <a:t>central processing unit</a:t>
            </a:r>
            <a:r>
              <a:rPr lang="en-US" b="1"/>
              <a:t> (CPU)</a:t>
            </a:r>
            <a:r>
              <a:rPr lang="en-US"/>
              <a:t>. When the CPU receives and carries out an instruction, it has completed one </a:t>
            </a:r>
            <a:r>
              <a:rPr lang="en-US" b="1"/>
              <a:t>cycle</a:t>
            </a:r>
            <a:r>
              <a:rPr lang="en-US"/>
              <a:t>. </a:t>
            </a:r>
            <a:endParaRPr lang="en-US" b="1"/>
          </a:p>
          <a:p>
            <a:endParaRPr lang="en-US" b="1"/>
          </a:p>
          <a:p>
            <a:r>
              <a:rPr lang="en-US" b="1"/>
              <a:t>Computer’s speed = number of cycles completed in one 		       second</a:t>
            </a:r>
            <a:endParaRPr lang="en-US"/>
          </a:p>
          <a:p>
            <a:endParaRPr lang="en-US"/>
          </a:p>
          <a:p>
            <a:r>
              <a:rPr lang="en-US"/>
              <a:t>Cycles are measured in:</a:t>
            </a:r>
          </a:p>
          <a:p>
            <a:pPr marL="406400" lvl="1" indent="-114300">
              <a:buClr>
                <a:schemeClr val="folHlink"/>
              </a:buClr>
              <a:buFont typeface="Wingdings" pitchFamily="2" charset="2"/>
              <a:buChar char="§"/>
            </a:pPr>
            <a:r>
              <a:rPr lang="en-US"/>
              <a:t>Megahertz (MHz) = millions of cycles per second</a:t>
            </a:r>
          </a:p>
          <a:p>
            <a:pPr marL="406400" lvl="1" indent="-114300">
              <a:buClr>
                <a:schemeClr val="folHlink"/>
              </a:buClr>
              <a:buFont typeface="Wingdings" pitchFamily="2" charset="2"/>
              <a:buChar char="§"/>
            </a:pPr>
            <a:r>
              <a:rPr lang="en-US"/>
              <a:t>Gigahertz (GHz)   = billions of cycles per second </a:t>
            </a:r>
          </a:p>
        </p:txBody>
      </p:sp>
      <p:sp>
        <p:nvSpPr>
          <p:cNvPr id="78852" name="Rectangle 4"/>
          <p:cNvSpPr>
            <a:spLocks noChangeArrowheads="1"/>
          </p:cNvSpPr>
          <p:nvPr/>
        </p:nvSpPr>
        <p:spPr bwMode="auto">
          <a:xfrm>
            <a:off x="4991100" y="1495425"/>
            <a:ext cx="2900363" cy="438150"/>
          </a:xfrm>
          <a:prstGeom prst="rect">
            <a:avLst/>
          </a:prstGeom>
          <a:solidFill>
            <a:schemeClr val="bg1"/>
          </a:solidFill>
          <a:ln w="9525">
            <a:noFill/>
            <a:miter lim="800000"/>
            <a:headEnd/>
            <a:tailEnd/>
          </a:ln>
          <a:effectLst/>
        </p:spPr>
        <p:txBody>
          <a:bodyPr wrap="none" anchor="ctr"/>
          <a:lstStyle/>
          <a:p>
            <a:endParaRPr lang="en-US"/>
          </a:p>
        </p:txBody>
      </p:sp>
      <p:sp>
        <p:nvSpPr>
          <p:cNvPr id="78853" name="Rectangle 5"/>
          <p:cNvSpPr>
            <a:spLocks noChangeArrowheads="1"/>
          </p:cNvSpPr>
          <p:nvPr/>
        </p:nvSpPr>
        <p:spPr bwMode="auto">
          <a:xfrm rot="5400000">
            <a:off x="2739232" y="-386556"/>
            <a:ext cx="442912" cy="4197350"/>
          </a:xfrm>
          <a:prstGeom prst="rect">
            <a:avLst/>
          </a:prstGeom>
          <a:gradFill rotWithShape="1">
            <a:gsLst>
              <a:gs pos="0">
                <a:schemeClr val="bg1"/>
              </a:gs>
              <a:gs pos="100000">
                <a:schemeClr val="bg1">
                  <a:gamma/>
                  <a:tint val="10196"/>
                  <a:invGamma/>
                  <a:alpha val="0"/>
                </a:schemeClr>
              </a:gs>
            </a:gsLst>
            <a:lin ang="5400000" scaled="1"/>
          </a:gradFill>
          <a:ln w="9525">
            <a:noFill/>
            <a:miter lim="800000"/>
            <a:headEnd/>
            <a:tailEnd/>
          </a:ln>
          <a:effectLst/>
        </p:spPr>
        <p:txBody>
          <a:bodyPr wrap="none" anchor="ctr"/>
          <a:lstStyle/>
          <a:p>
            <a:endParaRPr lang="en-US"/>
          </a:p>
        </p:txBody>
      </p:sp>
      <p:sp>
        <p:nvSpPr>
          <p:cNvPr id="78854" name="Rectangle 6"/>
          <p:cNvSpPr>
            <a:spLocks noChangeArrowheads="1"/>
          </p:cNvSpPr>
          <p:nvPr/>
        </p:nvSpPr>
        <p:spPr bwMode="auto">
          <a:xfrm>
            <a:off x="1676400" y="1524000"/>
            <a:ext cx="5791200" cy="409575"/>
          </a:xfrm>
          <a:prstGeom prst="rect">
            <a:avLst/>
          </a:prstGeom>
          <a:noFill/>
          <a:ln w="9525">
            <a:noFill/>
            <a:miter lim="800000"/>
            <a:headEnd/>
            <a:tailEnd/>
          </a:ln>
          <a:effectLst/>
        </p:spPr>
        <p:txBody>
          <a:bodyPr/>
          <a:lstStyle/>
          <a:p>
            <a:pPr algn="ctr"/>
            <a:r>
              <a:rPr lang="en-US" sz="2000" b="1">
                <a:solidFill>
                  <a:srgbClr val="000000"/>
                </a:solidFill>
                <a:cs typeface="Times New Roman" pitchFamily="18" charset="0"/>
              </a:rPr>
              <a:t>Types of Computers</a:t>
            </a:r>
          </a:p>
        </p:txBody>
      </p:sp>
      <p:pic>
        <p:nvPicPr>
          <p:cNvPr id="78855" name="Picture 7" descr="ccia_gold_banner1"/>
          <p:cNvPicPr>
            <a:picLocks noChangeAspect="1" noChangeArrowheads="1"/>
          </p:cNvPicPr>
          <p:nvPr/>
        </p:nvPicPr>
        <p:blipFill>
          <a:blip r:embed="rId2"/>
          <a:srcRect/>
          <a:stretch>
            <a:fillRect/>
          </a:stretch>
        </p:blipFill>
        <p:spPr bwMode="auto">
          <a:xfrm>
            <a:off x="7086600" y="1447800"/>
            <a:ext cx="2057400" cy="530225"/>
          </a:xfrm>
          <a:prstGeom prst="rect">
            <a:avLst/>
          </a:prstGeom>
          <a:noFill/>
        </p:spPr>
      </p:pic>
      <p:sp>
        <p:nvSpPr>
          <p:cNvPr id="78860" name="Text Box 12"/>
          <p:cNvSpPr txBox="1">
            <a:spLocks noChangeArrowheads="1"/>
          </p:cNvSpPr>
          <p:nvPr/>
        </p:nvSpPr>
        <p:spPr bwMode="auto">
          <a:xfrm>
            <a:off x="66675" y="2466975"/>
            <a:ext cx="1914525" cy="1858970"/>
          </a:xfrm>
          <a:prstGeom prst="rect">
            <a:avLst/>
          </a:prstGeom>
          <a:noFill/>
          <a:ln w="9525">
            <a:noFill/>
            <a:miter lim="800000"/>
            <a:headEnd/>
            <a:tailEnd/>
          </a:ln>
          <a:effectLst/>
        </p:spPr>
        <p:txBody>
          <a:bodyPr>
            <a:spAutoFit/>
          </a:bodyPr>
          <a:lstStyle/>
          <a:p>
            <a:pPr>
              <a:spcAft>
                <a:spcPct val="20000"/>
              </a:spcAft>
            </a:pPr>
            <a:r>
              <a:rPr lang="en-US" sz="1400" b="1" dirty="0">
                <a:solidFill>
                  <a:srgbClr val="008080"/>
                </a:solidFill>
                <a:cs typeface="Times New Roman" pitchFamily="18" charset="0"/>
              </a:rPr>
              <a:t>central processing unit (CPU)</a:t>
            </a:r>
            <a:r>
              <a:rPr lang="en-US" sz="1400" b="1" dirty="0">
                <a:solidFill>
                  <a:srgbClr val="000000"/>
                </a:solidFill>
                <a:cs typeface="Times New Roman" pitchFamily="18" charset="0"/>
              </a:rPr>
              <a:t> </a:t>
            </a:r>
          </a:p>
          <a:p>
            <a:pPr>
              <a:spcAft>
                <a:spcPct val="20000"/>
              </a:spcAft>
            </a:pPr>
            <a:r>
              <a:rPr lang="en-US" sz="1400" dirty="0">
                <a:solidFill>
                  <a:srgbClr val="000000"/>
                </a:solidFill>
                <a:cs typeface="Times New Roman" pitchFamily="18" charset="0"/>
              </a:rPr>
              <a:t>A microprocessor, or tiny computer chip, that receives and carries out all the instructions given to a computer. </a:t>
            </a:r>
            <a:endParaRPr lang="en-US" sz="1400" b="1" dirty="0">
              <a:solidFill>
                <a:srgbClr val="008080"/>
              </a:solidFill>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886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886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81" name="Rectangle 9"/>
          <p:cNvSpPr>
            <a:spLocks noGrp="1" noChangeArrowheads="1"/>
          </p:cNvSpPr>
          <p:nvPr>
            <p:ph type="title"/>
          </p:nvPr>
        </p:nvSpPr>
        <p:spPr bwMode="auto">
          <a:xfrm>
            <a:off x="2756079" y="685800"/>
            <a:ext cx="9144000" cy="533400"/>
          </a:xfrm>
          <a:noFill/>
          <a:ln>
            <a:miter lim="800000"/>
            <a:headEnd/>
            <a:tailEnd/>
          </a:ln>
        </p:spPr>
        <p:txBody>
          <a:bodyPr vert="horz" wrap="square" lIns="91440" tIns="45720" rIns="91440" bIns="45720" numCol="1" anchor="t" anchorCtr="0" compatLnSpc="1">
            <a:prstTxWarp prst="textNoShape">
              <a:avLst/>
            </a:prstTxWarp>
          </a:bodyPr>
          <a:lstStyle/>
          <a:p>
            <a:r>
              <a:rPr lang="en-US" sz="2800" b="1"/>
              <a:t>Introducing Your Computer</a:t>
            </a:r>
          </a:p>
        </p:txBody>
      </p:sp>
      <p:sp>
        <p:nvSpPr>
          <p:cNvPr id="11" name="Footer Placeholder 3"/>
          <p:cNvSpPr>
            <a:spLocks noGrp="1"/>
          </p:cNvSpPr>
          <p:nvPr>
            <p:ph type="ftr" sz="quarter" idx="11"/>
          </p:nvPr>
        </p:nvSpPr>
        <p:spPr/>
        <p:txBody>
          <a:bodyPr/>
          <a:lstStyle/>
          <a:p>
            <a:r>
              <a:rPr lang="en-US"/>
              <a:t>Technology in Your Life</a:t>
            </a:r>
          </a:p>
          <a:p>
            <a:endParaRPr lang="en-US"/>
          </a:p>
        </p:txBody>
      </p:sp>
      <p:sp>
        <p:nvSpPr>
          <p:cNvPr id="79874" name="Text Box 2"/>
          <p:cNvSpPr txBox="1">
            <a:spLocks noChangeArrowheads="1"/>
          </p:cNvSpPr>
          <p:nvPr/>
        </p:nvSpPr>
        <p:spPr bwMode="auto">
          <a:xfrm>
            <a:off x="2654300" y="2435225"/>
            <a:ext cx="6337300" cy="2289175"/>
          </a:xfrm>
          <a:prstGeom prst="rect">
            <a:avLst/>
          </a:prstGeom>
          <a:noFill/>
          <a:ln w="9525">
            <a:noFill/>
            <a:miter lim="800000"/>
            <a:headEnd/>
            <a:tailEnd/>
          </a:ln>
          <a:effectLst/>
        </p:spPr>
        <p:txBody>
          <a:bodyPr>
            <a:spAutoFit/>
          </a:bodyPr>
          <a:lstStyle/>
          <a:p>
            <a:r>
              <a:rPr lang="en-US" b="1"/>
              <a:t>Bits, Bytes, and Binary Numbers</a:t>
            </a:r>
          </a:p>
          <a:p>
            <a:r>
              <a:rPr lang="en-US" b="1">
                <a:solidFill>
                  <a:schemeClr val="hlink"/>
                </a:solidFill>
              </a:rPr>
              <a:t>Bits</a:t>
            </a:r>
            <a:r>
              <a:rPr lang="en-US"/>
              <a:t> and</a:t>
            </a:r>
            <a:r>
              <a:rPr lang="en-US">
                <a:solidFill>
                  <a:schemeClr val="hlink"/>
                </a:solidFill>
              </a:rPr>
              <a:t> </a:t>
            </a:r>
            <a:r>
              <a:rPr lang="en-US" b="1">
                <a:solidFill>
                  <a:schemeClr val="hlink"/>
                </a:solidFill>
              </a:rPr>
              <a:t>bytes</a:t>
            </a:r>
            <a:r>
              <a:rPr lang="en-US"/>
              <a:t> are small pieces of computerized data that communicate commands to a computer’s CPU:</a:t>
            </a:r>
          </a:p>
          <a:p>
            <a:pPr marL="400050" lvl="1" indent="-228600">
              <a:buClr>
                <a:schemeClr val="folHlink"/>
              </a:buClr>
              <a:buFont typeface="Wingdings" pitchFamily="2" charset="2"/>
              <a:buChar char="§"/>
            </a:pPr>
            <a:r>
              <a:rPr lang="en-US"/>
              <a:t>A bit is either a 1 or a 0 (binary digits).</a:t>
            </a:r>
          </a:p>
          <a:p>
            <a:pPr marL="400050" lvl="1" indent="-228600">
              <a:buClr>
                <a:schemeClr val="folHlink"/>
              </a:buClr>
              <a:buFont typeface="Wingdings" pitchFamily="2" charset="2"/>
              <a:buChar char="§"/>
            </a:pPr>
            <a:r>
              <a:rPr lang="en-US"/>
              <a:t>A byte contains eight bits.</a:t>
            </a:r>
          </a:p>
          <a:p>
            <a:endParaRPr lang="en-US"/>
          </a:p>
          <a:p>
            <a:r>
              <a:rPr lang="en-US"/>
              <a:t>Each letter in the English language is represented by </a:t>
            </a:r>
            <a:br>
              <a:rPr lang="en-US"/>
            </a:br>
            <a:r>
              <a:rPr lang="en-US"/>
              <a:t>one byte.</a:t>
            </a:r>
          </a:p>
        </p:txBody>
      </p:sp>
      <p:sp>
        <p:nvSpPr>
          <p:cNvPr id="79876" name="Rectangle 4"/>
          <p:cNvSpPr>
            <a:spLocks noChangeArrowheads="1"/>
          </p:cNvSpPr>
          <p:nvPr/>
        </p:nvSpPr>
        <p:spPr bwMode="auto">
          <a:xfrm>
            <a:off x="4991100" y="1495425"/>
            <a:ext cx="2900363" cy="438150"/>
          </a:xfrm>
          <a:prstGeom prst="rect">
            <a:avLst/>
          </a:prstGeom>
          <a:solidFill>
            <a:schemeClr val="bg1"/>
          </a:solidFill>
          <a:ln w="9525">
            <a:noFill/>
            <a:miter lim="800000"/>
            <a:headEnd/>
            <a:tailEnd/>
          </a:ln>
          <a:effectLst/>
        </p:spPr>
        <p:txBody>
          <a:bodyPr wrap="none" anchor="ctr"/>
          <a:lstStyle/>
          <a:p>
            <a:endParaRPr lang="en-US"/>
          </a:p>
        </p:txBody>
      </p:sp>
      <p:sp>
        <p:nvSpPr>
          <p:cNvPr id="79877" name="Rectangle 5"/>
          <p:cNvSpPr>
            <a:spLocks noChangeArrowheads="1"/>
          </p:cNvSpPr>
          <p:nvPr/>
        </p:nvSpPr>
        <p:spPr bwMode="auto">
          <a:xfrm rot="5400000">
            <a:off x="2739232" y="-386556"/>
            <a:ext cx="442912" cy="4197350"/>
          </a:xfrm>
          <a:prstGeom prst="rect">
            <a:avLst/>
          </a:prstGeom>
          <a:gradFill rotWithShape="1">
            <a:gsLst>
              <a:gs pos="0">
                <a:schemeClr val="bg1"/>
              </a:gs>
              <a:gs pos="100000">
                <a:schemeClr val="bg1">
                  <a:gamma/>
                  <a:tint val="10196"/>
                  <a:invGamma/>
                  <a:alpha val="0"/>
                </a:schemeClr>
              </a:gs>
            </a:gsLst>
            <a:lin ang="5400000" scaled="1"/>
          </a:gradFill>
          <a:ln w="9525">
            <a:noFill/>
            <a:miter lim="800000"/>
            <a:headEnd/>
            <a:tailEnd/>
          </a:ln>
          <a:effectLst/>
        </p:spPr>
        <p:txBody>
          <a:bodyPr wrap="none" anchor="ctr"/>
          <a:lstStyle/>
          <a:p>
            <a:endParaRPr lang="en-US"/>
          </a:p>
        </p:txBody>
      </p:sp>
      <p:sp>
        <p:nvSpPr>
          <p:cNvPr id="79878" name="Rectangle 6"/>
          <p:cNvSpPr>
            <a:spLocks noChangeArrowheads="1"/>
          </p:cNvSpPr>
          <p:nvPr/>
        </p:nvSpPr>
        <p:spPr bwMode="auto">
          <a:xfrm>
            <a:off x="1676400" y="1524000"/>
            <a:ext cx="5791200" cy="409575"/>
          </a:xfrm>
          <a:prstGeom prst="rect">
            <a:avLst/>
          </a:prstGeom>
          <a:noFill/>
          <a:ln w="9525">
            <a:noFill/>
            <a:miter lim="800000"/>
            <a:headEnd/>
            <a:tailEnd/>
          </a:ln>
          <a:effectLst/>
        </p:spPr>
        <p:txBody>
          <a:bodyPr/>
          <a:lstStyle/>
          <a:p>
            <a:pPr algn="ctr"/>
            <a:r>
              <a:rPr lang="en-US" sz="2000" b="1">
                <a:solidFill>
                  <a:srgbClr val="000000"/>
                </a:solidFill>
                <a:cs typeface="Times New Roman" pitchFamily="18" charset="0"/>
              </a:rPr>
              <a:t>Types of Computers</a:t>
            </a:r>
          </a:p>
        </p:txBody>
      </p:sp>
      <p:pic>
        <p:nvPicPr>
          <p:cNvPr id="79879" name="Picture 7" descr="ccia_gold_banner1"/>
          <p:cNvPicPr>
            <a:picLocks noChangeAspect="1" noChangeArrowheads="1"/>
          </p:cNvPicPr>
          <p:nvPr/>
        </p:nvPicPr>
        <p:blipFill>
          <a:blip r:embed="rId2"/>
          <a:srcRect/>
          <a:stretch>
            <a:fillRect/>
          </a:stretch>
        </p:blipFill>
        <p:spPr bwMode="auto">
          <a:xfrm>
            <a:off x="7086600" y="1447800"/>
            <a:ext cx="2057400" cy="530225"/>
          </a:xfrm>
          <a:prstGeom prst="rect">
            <a:avLst/>
          </a:prstGeom>
          <a:noFill/>
        </p:spPr>
      </p:pic>
      <p:sp>
        <p:nvSpPr>
          <p:cNvPr id="79882" name="Text Box 10"/>
          <p:cNvSpPr txBox="1">
            <a:spLocks noChangeArrowheads="1"/>
          </p:cNvSpPr>
          <p:nvPr/>
        </p:nvSpPr>
        <p:spPr bwMode="auto">
          <a:xfrm>
            <a:off x="66675" y="2466975"/>
            <a:ext cx="2057400" cy="2203680"/>
          </a:xfrm>
          <a:prstGeom prst="rect">
            <a:avLst/>
          </a:prstGeom>
          <a:noFill/>
          <a:ln w="9525">
            <a:noFill/>
            <a:miter lim="800000"/>
            <a:headEnd/>
            <a:tailEnd/>
          </a:ln>
          <a:effectLst/>
        </p:spPr>
        <p:txBody>
          <a:bodyPr>
            <a:spAutoFit/>
          </a:bodyPr>
          <a:lstStyle/>
          <a:p>
            <a:pPr>
              <a:spcAft>
                <a:spcPct val="20000"/>
              </a:spcAft>
            </a:pPr>
            <a:r>
              <a:rPr lang="en-US" sz="1400" b="1" dirty="0">
                <a:solidFill>
                  <a:srgbClr val="008080"/>
                </a:solidFill>
                <a:cs typeface="Times New Roman" pitchFamily="18" charset="0"/>
              </a:rPr>
              <a:t>bit</a:t>
            </a:r>
            <a:r>
              <a:rPr lang="en-US" sz="1400" b="1" dirty="0">
                <a:solidFill>
                  <a:srgbClr val="000000"/>
                </a:solidFill>
                <a:cs typeface="Times New Roman" pitchFamily="18" charset="0"/>
              </a:rPr>
              <a:t> </a:t>
            </a:r>
          </a:p>
          <a:p>
            <a:pPr>
              <a:spcAft>
                <a:spcPct val="20000"/>
              </a:spcAft>
            </a:pPr>
            <a:r>
              <a:rPr lang="en-US" sz="1400" dirty="0">
                <a:solidFill>
                  <a:srgbClr val="000000"/>
                </a:solidFill>
                <a:cs typeface="Times New Roman" pitchFamily="18" charset="0"/>
              </a:rPr>
              <a:t>The smallest unit of computerized </a:t>
            </a:r>
            <a:r>
              <a:rPr lang="en-US" sz="1400" dirty="0" smtClean="0">
                <a:solidFill>
                  <a:srgbClr val="000000"/>
                </a:solidFill>
                <a:cs typeface="Times New Roman" pitchFamily="18" charset="0"/>
              </a:rPr>
              <a:t>data</a:t>
            </a:r>
          </a:p>
          <a:p>
            <a:pPr>
              <a:spcAft>
                <a:spcPct val="20000"/>
              </a:spcAft>
            </a:pPr>
            <a:endParaRPr lang="en-US" sz="1400" dirty="0">
              <a:solidFill>
                <a:srgbClr val="008080"/>
              </a:solidFill>
              <a:cs typeface="Times New Roman" pitchFamily="18" charset="0"/>
            </a:endParaRPr>
          </a:p>
          <a:p>
            <a:pPr>
              <a:spcAft>
                <a:spcPct val="20000"/>
              </a:spcAft>
            </a:pPr>
            <a:r>
              <a:rPr lang="en-US" sz="1400" b="1" dirty="0">
                <a:solidFill>
                  <a:srgbClr val="008080"/>
                </a:solidFill>
                <a:cs typeface="Times New Roman" pitchFamily="18" charset="0"/>
              </a:rPr>
              <a:t>byte</a:t>
            </a:r>
            <a:r>
              <a:rPr lang="en-US" sz="1400" b="1" dirty="0">
                <a:solidFill>
                  <a:srgbClr val="000000"/>
                </a:solidFill>
                <a:cs typeface="Times New Roman" pitchFamily="18" charset="0"/>
              </a:rPr>
              <a:t> </a:t>
            </a:r>
          </a:p>
          <a:p>
            <a:pPr>
              <a:spcAft>
                <a:spcPct val="20000"/>
              </a:spcAft>
            </a:pPr>
            <a:r>
              <a:rPr lang="en-US" sz="1400" dirty="0">
                <a:solidFill>
                  <a:srgbClr val="000000"/>
                </a:solidFill>
                <a:cs typeface="Times New Roman" pitchFamily="18" charset="0"/>
              </a:rPr>
              <a:t>The building block for all information that flows through a computer. </a:t>
            </a:r>
            <a:endParaRPr lang="en-US" sz="1400" dirty="0">
              <a:solidFill>
                <a:srgbClr val="008080"/>
              </a:solidFill>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88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988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988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988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5" name="Rectangle 9"/>
          <p:cNvSpPr>
            <a:spLocks noGrp="1" noChangeArrowheads="1"/>
          </p:cNvSpPr>
          <p:nvPr>
            <p:ph type="title"/>
          </p:nvPr>
        </p:nvSpPr>
        <p:spPr bwMode="auto">
          <a:xfrm>
            <a:off x="2654300" y="707232"/>
            <a:ext cx="9144000" cy="533400"/>
          </a:xfrm>
          <a:noFill/>
          <a:ln>
            <a:miter lim="800000"/>
            <a:headEnd/>
            <a:tailEnd/>
          </a:ln>
        </p:spPr>
        <p:txBody>
          <a:bodyPr vert="horz" wrap="square" lIns="91440" tIns="45720" rIns="91440" bIns="45720" numCol="1" anchor="t" anchorCtr="0" compatLnSpc="1">
            <a:prstTxWarp prst="textNoShape">
              <a:avLst/>
            </a:prstTxWarp>
          </a:bodyPr>
          <a:lstStyle/>
          <a:p>
            <a:r>
              <a:rPr lang="en-US" sz="2800" b="1"/>
              <a:t>Introducing Your Computer</a:t>
            </a:r>
          </a:p>
        </p:txBody>
      </p:sp>
      <p:sp>
        <p:nvSpPr>
          <p:cNvPr id="10" name="Footer Placeholder 3"/>
          <p:cNvSpPr>
            <a:spLocks noGrp="1"/>
          </p:cNvSpPr>
          <p:nvPr>
            <p:ph type="ftr" sz="quarter" idx="11"/>
          </p:nvPr>
        </p:nvSpPr>
        <p:spPr/>
        <p:txBody>
          <a:bodyPr/>
          <a:lstStyle/>
          <a:p>
            <a:r>
              <a:rPr lang="en-US"/>
              <a:t>Technology in Your Life</a:t>
            </a:r>
          </a:p>
          <a:p>
            <a:endParaRPr lang="en-US"/>
          </a:p>
        </p:txBody>
      </p:sp>
      <p:sp>
        <p:nvSpPr>
          <p:cNvPr id="80898" name="Text Box 2"/>
          <p:cNvSpPr txBox="1">
            <a:spLocks noChangeArrowheads="1"/>
          </p:cNvSpPr>
          <p:nvPr/>
        </p:nvSpPr>
        <p:spPr bwMode="auto">
          <a:xfrm>
            <a:off x="2654300" y="2435225"/>
            <a:ext cx="6337300" cy="2563813"/>
          </a:xfrm>
          <a:prstGeom prst="rect">
            <a:avLst/>
          </a:prstGeom>
          <a:noFill/>
          <a:ln w="9525">
            <a:noFill/>
            <a:miter lim="800000"/>
            <a:headEnd/>
            <a:tailEnd/>
          </a:ln>
          <a:effectLst/>
        </p:spPr>
        <p:txBody>
          <a:bodyPr>
            <a:spAutoFit/>
          </a:bodyPr>
          <a:lstStyle/>
          <a:p>
            <a:r>
              <a:rPr lang="en-US" b="1">
                <a:cs typeface="Times New Roman" pitchFamily="18" charset="0"/>
              </a:rPr>
              <a:t>How Big Is a Terabyte?</a:t>
            </a:r>
          </a:p>
          <a:p>
            <a:r>
              <a:rPr lang="en-US">
                <a:solidFill>
                  <a:srgbClr val="000000"/>
                </a:solidFill>
                <a:cs typeface="Times New Roman" pitchFamily="18" charset="0"/>
              </a:rPr>
              <a:t>Common storage units:</a:t>
            </a:r>
          </a:p>
          <a:p>
            <a:pPr marL="400050" lvl="1" indent="-228600">
              <a:buClr>
                <a:schemeClr val="folHlink"/>
              </a:buClr>
              <a:buFont typeface="Wingdings" pitchFamily="2" charset="2"/>
              <a:buChar char="§"/>
            </a:pPr>
            <a:r>
              <a:rPr lang="en-US">
                <a:solidFill>
                  <a:srgbClr val="000000"/>
                </a:solidFill>
                <a:cs typeface="Times New Roman" pitchFamily="18" charset="0"/>
              </a:rPr>
              <a:t>Kilobyte (KB) = 1,000 bytes</a:t>
            </a:r>
          </a:p>
          <a:p>
            <a:pPr marL="400050" lvl="1" indent="-228600">
              <a:buClr>
                <a:schemeClr val="folHlink"/>
              </a:buClr>
              <a:buFont typeface="Wingdings" pitchFamily="2" charset="2"/>
              <a:buChar char="§"/>
            </a:pPr>
            <a:r>
              <a:rPr lang="en-US">
                <a:solidFill>
                  <a:srgbClr val="000000"/>
                </a:solidFill>
                <a:cs typeface="Times New Roman" pitchFamily="18" charset="0"/>
              </a:rPr>
              <a:t>Megabyte (MB) = 1,000 bytes, or 1 million (1,000,000) bytes</a:t>
            </a:r>
          </a:p>
          <a:p>
            <a:pPr marL="400050" lvl="1" indent="-228600">
              <a:buClr>
                <a:schemeClr val="folHlink"/>
              </a:buClr>
              <a:buFont typeface="Wingdings" pitchFamily="2" charset="2"/>
              <a:buChar char="§"/>
            </a:pPr>
            <a:r>
              <a:rPr lang="en-US">
                <a:solidFill>
                  <a:srgbClr val="000000"/>
                </a:solidFill>
                <a:cs typeface="Times New Roman" pitchFamily="18" charset="0"/>
              </a:rPr>
              <a:t>Gigabyte (GB) = 1,000 MB, or 1 billion (1,000,000,000) bytes</a:t>
            </a:r>
          </a:p>
          <a:p>
            <a:pPr marL="400050" lvl="1" indent="-228600">
              <a:buClr>
                <a:schemeClr val="folHlink"/>
              </a:buClr>
              <a:buFont typeface="Wingdings" pitchFamily="2" charset="2"/>
              <a:buChar char="§"/>
            </a:pPr>
            <a:r>
              <a:rPr lang="en-US">
                <a:solidFill>
                  <a:srgbClr val="000000"/>
                </a:solidFill>
                <a:cs typeface="Times New Roman" pitchFamily="18" charset="0"/>
              </a:rPr>
              <a:t>Terabyte (TB) = 1,000 GB, or 1 trillion (1,000,000,000,000) bytes</a:t>
            </a:r>
            <a:r>
              <a:rPr lang="en-US"/>
              <a:t> </a:t>
            </a:r>
          </a:p>
        </p:txBody>
      </p:sp>
      <p:sp>
        <p:nvSpPr>
          <p:cNvPr id="80900" name="Rectangle 4"/>
          <p:cNvSpPr>
            <a:spLocks noChangeArrowheads="1"/>
          </p:cNvSpPr>
          <p:nvPr/>
        </p:nvSpPr>
        <p:spPr bwMode="auto">
          <a:xfrm>
            <a:off x="4991100" y="1495425"/>
            <a:ext cx="2900363" cy="438150"/>
          </a:xfrm>
          <a:prstGeom prst="rect">
            <a:avLst/>
          </a:prstGeom>
          <a:solidFill>
            <a:schemeClr val="bg1"/>
          </a:solidFill>
          <a:ln w="9525">
            <a:noFill/>
            <a:miter lim="800000"/>
            <a:headEnd/>
            <a:tailEnd/>
          </a:ln>
          <a:effectLst/>
        </p:spPr>
        <p:txBody>
          <a:bodyPr wrap="none" anchor="ctr"/>
          <a:lstStyle/>
          <a:p>
            <a:endParaRPr lang="en-US"/>
          </a:p>
        </p:txBody>
      </p:sp>
      <p:sp>
        <p:nvSpPr>
          <p:cNvPr id="80901" name="Rectangle 5"/>
          <p:cNvSpPr>
            <a:spLocks noChangeArrowheads="1"/>
          </p:cNvSpPr>
          <p:nvPr/>
        </p:nvSpPr>
        <p:spPr bwMode="auto">
          <a:xfrm rot="5400000">
            <a:off x="2739232" y="-386556"/>
            <a:ext cx="442912" cy="4197350"/>
          </a:xfrm>
          <a:prstGeom prst="rect">
            <a:avLst/>
          </a:prstGeom>
          <a:gradFill rotWithShape="1">
            <a:gsLst>
              <a:gs pos="0">
                <a:schemeClr val="bg1"/>
              </a:gs>
              <a:gs pos="100000">
                <a:schemeClr val="bg1">
                  <a:gamma/>
                  <a:tint val="10196"/>
                  <a:invGamma/>
                  <a:alpha val="0"/>
                </a:schemeClr>
              </a:gs>
            </a:gsLst>
            <a:lin ang="5400000" scaled="1"/>
          </a:gradFill>
          <a:ln w="9525">
            <a:noFill/>
            <a:miter lim="800000"/>
            <a:headEnd/>
            <a:tailEnd/>
          </a:ln>
          <a:effectLst/>
        </p:spPr>
        <p:txBody>
          <a:bodyPr wrap="none" anchor="ctr"/>
          <a:lstStyle/>
          <a:p>
            <a:endParaRPr lang="en-US"/>
          </a:p>
        </p:txBody>
      </p:sp>
      <p:sp>
        <p:nvSpPr>
          <p:cNvPr id="80902" name="Rectangle 6"/>
          <p:cNvSpPr>
            <a:spLocks noChangeArrowheads="1"/>
          </p:cNvSpPr>
          <p:nvPr/>
        </p:nvSpPr>
        <p:spPr bwMode="auto">
          <a:xfrm>
            <a:off x="1676400" y="1524000"/>
            <a:ext cx="5791200" cy="409575"/>
          </a:xfrm>
          <a:prstGeom prst="rect">
            <a:avLst/>
          </a:prstGeom>
          <a:noFill/>
          <a:ln w="9525">
            <a:noFill/>
            <a:miter lim="800000"/>
            <a:headEnd/>
            <a:tailEnd/>
          </a:ln>
          <a:effectLst/>
        </p:spPr>
        <p:txBody>
          <a:bodyPr/>
          <a:lstStyle/>
          <a:p>
            <a:pPr algn="ctr"/>
            <a:r>
              <a:rPr lang="en-US" sz="2000" b="1">
                <a:solidFill>
                  <a:srgbClr val="000000"/>
                </a:solidFill>
                <a:cs typeface="Times New Roman" pitchFamily="18" charset="0"/>
              </a:rPr>
              <a:t>Types of Computers</a:t>
            </a:r>
          </a:p>
        </p:txBody>
      </p:sp>
      <p:pic>
        <p:nvPicPr>
          <p:cNvPr id="80903" name="Picture 7" descr="ccia_gold_banner1"/>
          <p:cNvPicPr>
            <a:picLocks noChangeAspect="1" noChangeArrowheads="1"/>
          </p:cNvPicPr>
          <p:nvPr/>
        </p:nvPicPr>
        <p:blipFill>
          <a:blip r:embed="rId2"/>
          <a:srcRect/>
          <a:stretch>
            <a:fillRect/>
          </a:stretch>
        </p:blipFill>
        <p:spPr bwMode="auto">
          <a:xfrm>
            <a:off x="7086600" y="1447800"/>
            <a:ext cx="2057400" cy="53022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9" name="Rectangle 9"/>
          <p:cNvSpPr>
            <a:spLocks noGrp="1" noChangeArrowheads="1"/>
          </p:cNvSpPr>
          <p:nvPr>
            <p:ph type="title"/>
          </p:nvPr>
        </p:nvSpPr>
        <p:spPr bwMode="auto">
          <a:xfrm>
            <a:off x="2495550" y="748507"/>
            <a:ext cx="9144000" cy="533400"/>
          </a:xfrm>
          <a:noFill/>
          <a:ln>
            <a:miter lim="800000"/>
            <a:headEnd/>
            <a:tailEnd/>
          </a:ln>
        </p:spPr>
        <p:txBody>
          <a:bodyPr vert="horz" wrap="square" lIns="91440" tIns="45720" rIns="91440" bIns="45720" numCol="1" anchor="t" anchorCtr="0" compatLnSpc="1">
            <a:prstTxWarp prst="textNoShape">
              <a:avLst/>
            </a:prstTxWarp>
          </a:bodyPr>
          <a:lstStyle/>
          <a:p>
            <a:r>
              <a:rPr lang="en-US" sz="2800" b="1"/>
              <a:t>Introducing Your Computer</a:t>
            </a:r>
          </a:p>
        </p:txBody>
      </p:sp>
      <p:sp>
        <p:nvSpPr>
          <p:cNvPr id="13" name="Footer Placeholder 3"/>
          <p:cNvSpPr>
            <a:spLocks noGrp="1"/>
          </p:cNvSpPr>
          <p:nvPr>
            <p:ph type="ftr" sz="quarter" idx="11"/>
          </p:nvPr>
        </p:nvSpPr>
        <p:spPr/>
        <p:txBody>
          <a:bodyPr/>
          <a:lstStyle/>
          <a:p>
            <a:r>
              <a:rPr lang="en-US"/>
              <a:t>Technology in Your Life</a:t>
            </a:r>
          </a:p>
          <a:p>
            <a:endParaRPr lang="en-US"/>
          </a:p>
        </p:txBody>
      </p:sp>
      <p:sp>
        <p:nvSpPr>
          <p:cNvPr id="81924" name="Rectangle 4"/>
          <p:cNvSpPr>
            <a:spLocks noChangeArrowheads="1"/>
          </p:cNvSpPr>
          <p:nvPr/>
        </p:nvSpPr>
        <p:spPr bwMode="auto">
          <a:xfrm>
            <a:off x="4991100" y="1495425"/>
            <a:ext cx="4152900" cy="438150"/>
          </a:xfrm>
          <a:prstGeom prst="rect">
            <a:avLst/>
          </a:prstGeom>
          <a:solidFill>
            <a:schemeClr val="bg1"/>
          </a:solidFill>
          <a:ln w="9525">
            <a:noFill/>
            <a:miter lim="800000"/>
            <a:headEnd/>
            <a:tailEnd/>
          </a:ln>
          <a:effectLst/>
        </p:spPr>
        <p:txBody>
          <a:bodyPr wrap="none" anchor="ctr"/>
          <a:lstStyle/>
          <a:p>
            <a:endParaRPr lang="en-US"/>
          </a:p>
        </p:txBody>
      </p:sp>
      <p:sp>
        <p:nvSpPr>
          <p:cNvPr id="81925" name="Rectangle 5"/>
          <p:cNvSpPr>
            <a:spLocks noChangeArrowheads="1"/>
          </p:cNvSpPr>
          <p:nvPr/>
        </p:nvSpPr>
        <p:spPr bwMode="auto">
          <a:xfrm rot="5400000">
            <a:off x="2739232" y="-386556"/>
            <a:ext cx="442912" cy="4197350"/>
          </a:xfrm>
          <a:prstGeom prst="rect">
            <a:avLst/>
          </a:prstGeom>
          <a:gradFill rotWithShape="1">
            <a:gsLst>
              <a:gs pos="0">
                <a:schemeClr val="bg1"/>
              </a:gs>
              <a:gs pos="100000">
                <a:schemeClr val="bg1">
                  <a:gamma/>
                  <a:tint val="10196"/>
                  <a:invGamma/>
                  <a:alpha val="0"/>
                </a:schemeClr>
              </a:gs>
            </a:gsLst>
            <a:lin ang="5400000" scaled="1"/>
          </a:gradFill>
          <a:ln w="9525">
            <a:noFill/>
            <a:miter lim="800000"/>
            <a:headEnd/>
            <a:tailEnd/>
          </a:ln>
          <a:effectLst/>
        </p:spPr>
        <p:txBody>
          <a:bodyPr wrap="none" anchor="ctr"/>
          <a:lstStyle/>
          <a:p>
            <a:endParaRPr lang="en-US"/>
          </a:p>
        </p:txBody>
      </p:sp>
      <p:sp>
        <p:nvSpPr>
          <p:cNvPr id="81926" name="Rectangle 6"/>
          <p:cNvSpPr>
            <a:spLocks noChangeArrowheads="1"/>
          </p:cNvSpPr>
          <p:nvPr/>
        </p:nvSpPr>
        <p:spPr bwMode="auto">
          <a:xfrm>
            <a:off x="1676400" y="1524000"/>
            <a:ext cx="5791200" cy="409575"/>
          </a:xfrm>
          <a:prstGeom prst="rect">
            <a:avLst/>
          </a:prstGeom>
          <a:noFill/>
          <a:ln w="9525">
            <a:noFill/>
            <a:miter lim="800000"/>
            <a:headEnd/>
            <a:tailEnd/>
          </a:ln>
          <a:effectLst/>
        </p:spPr>
        <p:txBody>
          <a:bodyPr/>
          <a:lstStyle/>
          <a:p>
            <a:pPr algn="ctr"/>
            <a:r>
              <a:rPr lang="en-US" sz="2000" b="1">
                <a:solidFill>
                  <a:srgbClr val="000000"/>
                </a:solidFill>
                <a:cs typeface="Times New Roman" pitchFamily="18" charset="0"/>
              </a:rPr>
              <a:t>Types of Computers</a:t>
            </a:r>
          </a:p>
        </p:txBody>
      </p:sp>
      <p:sp>
        <p:nvSpPr>
          <p:cNvPr id="81935" name="Rectangle 15"/>
          <p:cNvSpPr>
            <a:spLocks noChangeArrowheads="1"/>
          </p:cNvSpPr>
          <p:nvPr/>
        </p:nvSpPr>
        <p:spPr bwMode="auto">
          <a:xfrm>
            <a:off x="0" y="1981200"/>
            <a:ext cx="2133600" cy="4876800"/>
          </a:xfrm>
          <a:prstGeom prst="rect">
            <a:avLst/>
          </a:prstGeom>
          <a:solidFill>
            <a:schemeClr val="bg1"/>
          </a:solidFill>
          <a:ln w="9525">
            <a:noFill/>
            <a:miter lim="800000"/>
            <a:headEnd/>
            <a:tailEnd/>
          </a:ln>
          <a:effectLst/>
        </p:spPr>
        <p:txBody>
          <a:bodyPr wrap="none" anchor="ctr"/>
          <a:lstStyle/>
          <a:p>
            <a:endParaRPr lang="en-US"/>
          </a:p>
        </p:txBody>
      </p:sp>
      <p:sp>
        <p:nvSpPr>
          <p:cNvPr id="81936" name="Rectangle 16"/>
          <p:cNvSpPr>
            <a:spLocks noChangeArrowheads="1"/>
          </p:cNvSpPr>
          <p:nvPr/>
        </p:nvSpPr>
        <p:spPr bwMode="auto">
          <a:xfrm>
            <a:off x="457200" y="2486025"/>
            <a:ext cx="8353425" cy="1114425"/>
          </a:xfrm>
          <a:prstGeom prst="rect">
            <a:avLst/>
          </a:prstGeom>
          <a:gradFill rotWithShape="1">
            <a:gsLst>
              <a:gs pos="0">
                <a:srgbClr val="DDDDDD"/>
              </a:gs>
              <a:gs pos="100000">
                <a:schemeClr val="bg1"/>
              </a:gs>
            </a:gsLst>
            <a:lin ang="5400000" scaled="1"/>
          </a:gradFill>
          <a:ln w="9525">
            <a:noFill/>
            <a:miter lim="800000"/>
            <a:headEnd/>
            <a:tailEnd/>
          </a:ln>
          <a:effectLst/>
        </p:spPr>
        <p:txBody>
          <a:bodyPr wrap="none" anchor="ctr"/>
          <a:lstStyle/>
          <a:p>
            <a:endParaRPr lang="en-US"/>
          </a:p>
        </p:txBody>
      </p:sp>
      <p:sp>
        <p:nvSpPr>
          <p:cNvPr id="81937" name="Text Box 17"/>
          <p:cNvSpPr txBox="1">
            <a:spLocks noChangeArrowheads="1"/>
          </p:cNvSpPr>
          <p:nvPr/>
        </p:nvSpPr>
        <p:spPr bwMode="auto">
          <a:xfrm>
            <a:off x="482600" y="2616200"/>
            <a:ext cx="8499475" cy="762000"/>
          </a:xfrm>
          <a:prstGeom prst="rect">
            <a:avLst/>
          </a:prstGeom>
          <a:noFill/>
          <a:ln w="9525">
            <a:noFill/>
            <a:miter lim="800000"/>
            <a:headEnd/>
            <a:tailEnd/>
          </a:ln>
          <a:effectLst/>
        </p:spPr>
        <p:txBody>
          <a:bodyPr>
            <a:spAutoFit/>
          </a:bodyPr>
          <a:lstStyle/>
          <a:p>
            <a:r>
              <a:rPr lang="en-US" sz="2000" b="1">
                <a:solidFill>
                  <a:srgbClr val="CC0000"/>
                </a:solidFill>
                <a:cs typeface="Times New Roman" pitchFamily="18" charset="0"/>
              </a:rPr>
              <a:t>Compare and Contrast </a:t>
            </a:r>
            <a:r>
              <a:rPr lang="en-US" sz="2000" b="1">
                <a:solidFill>
                  <a:srgbClr val="000000"/>
                </a:solidFill>
                <a:cs typeface="Times New Roman" pitchFamily="18" charset="0"/>
              </a:rPr>
              <a:t> </a:t>
            </a:r>
            <a:r>
              <a:rPr lang="en-US" sz="2000">
                <a:solidFill>
                  <a:srgbClr val="000000"/>
                </a:solidFill>
                <a:cs typeface="Times New Roman" pitchFamily="18" charset="0"/>
              </a:rPr>
              <a:t>What are some similarities and differences between mainframe computers and personal computers?</a:t>
            </a:r>
            <a:r>
              <a:rPr lang="en-US" sz="2400" b="1">
                <a:solidFill>
                  <a:srgbClr val="CC0000"/>
                </a:solidFill>
              </a:rPr>
              <a:t> </a:t>
            </a:r>
          </a:p>
        </p:txBody>
      </p:sp>
      <p:sp>
        <p:nvSpPr>
          <p:cNvPr id="81938" name="Line 18"/>
          <p:cNvSpPr>
            <a:spLocks noChangeShapeType="1"/>
          </p:cNvSpPr>
          <p:nvPr/>
        </p:nvSpPr>
        <p:spPr bwMode="auto">
          <a:xfrm>
            <a:off x="457200" y="2495550"/>
            <a:ext cx="8334375" cy="0"/>
          </a:xfrm>
          <a:prstGeom prst="line">
            <a:avLst/>
          </a:prstGeom>
          <a:noFill/>
          <a:ln w="9525">
            <a:solidFill>
              <a:schemeClr val="tx1"/>
            </a:solidFill>
            <a:round/>
            <a:headEnd/>
            <a:tailEnd/>
          </a:ln>
          <a:effectLst/>
        </p:spPr>
        <p:txBody>
          <a:bodyPr/>
          <a:lstStyle/>
          <a:p>
            <a:endParaRPr lang="en-US"/>
          </a:p>
        </p:txBody>
      </p:sp>
      <p:pic>
        <p:nvPicPr>
          <p:cNvPr id="81939" name="Picture 19" descr="quickcheck"/>
          <p:cNvPicPr>
            <a:picLocks noChangeAspect="1" noChangeArrowheads="1"/>
          </p:cNvPicPr>
          <p:nvPr/>
        </p:nvPicPr>
        <p:blipFill>
          <a:blip r:embed="rId2"/>
          <a:srcRect/>
          <a:stretch>
            <a:fillRect/>
          </a:stretch>
        </p:blipFill>
        <p:spPr bwMode="auto">
          <a:xfrm>
            <a:off x="438150" y="2068513"/>
            <a:ext cx="2427288" cy="431800"/>
          </a:xfrm>
          <a:prstGeom prst="rect">
            <a:avLst/>
          </a:prstGeom>
          <a:noFill/>
        </p:spPr>
      </p:pic>
      <p:sp>
        <p:nvSpPr>
          <p:cNvPr id="81940" name="Text Box 20"/>
          <p:cNvSpPr txBox="1">
            <a:spLocks noChangeArrowheads="1"/>
          </p:cNvSpPr>
          <p:nvPr/>
        </p:nvSpPr>
        <p:spPr bwMode="auto">
          <a:xfrm>
            <a:off x="457200" y="3327401"/>
            <a:ext cx="8334375" cy="3296322"/>
          </a:xfrm>
          <a:prstGeom prst="rect">
            <a:avLst/>
          </a:prstGeom>
          <a:noFill/>
          <a:ln w="9525">
            <a:noFill/>
            <a:miter lim="800000"/>
            <a:headEnd/>
            <a:tailEnd/>
          </a:ln>
          <a:effectLst/>
        </p:spPr>
        <p:txBody>
          <a:bodyPr wrap="square">
            <a:spAutoFit/>
          </a:bodyPr>
          <a:lstStyle/>
          <a:p>
            <a:pPr>
              <a:spcAft>
                <a:spcPct val="10000"/>
              </a:spcAft>
            </a:pPr>
            <a:r>
              <a:rPr lang="en-US" dirty="0">
                <a:solidFill>
                  <a:srgbClr val="CC0000"/>
                </a:solidFill>
                <a:cs typeface="Times New Roman" pitchFamily="18" charset="0"/>
              </a:rPr>
              <a:t>Some similarities are:</a:t>
            </a:r>
          </a:p>
          <a:p>
            <a:pPr marL="400050" lvl="1" indent="-228600">
              <a:buClr>
                <a:srgbClr val="CC0000"/>
              </a:buClr>
              <a:buFont typeface="Wingdings" pitchFamily="2" charset="2"/>
              <a:buChar char="§"/>
            </a:pPr>
            <a:r>
              <a:rPr lang="en-US" dirty="0">
                <a:solidFill>
                  <a:srgbClr val="CC0000"/>
                </a:solidFill>
                <a:cs typeface="Times New Roman" pitchFamily="18" charset="0"/>
              </a:rPr>
              <a:t>Both have a central processing unit (CPU).</a:t>
            </a:r>
          </a:p>
          <a:p>
            <a:pPr marL="400050" lvl="1" indent="-228600">
              <a:buClr>
                <a:srgbClr val="CC0000"/>
              </a:buClr>
              <a:buFont typeface="Wingdings" pitchFamily="2" charset="2"/>
              <a:buChar char="§"/>
            </a:pPr>
            <a:r>
              <a:rPr lang="en-US" dirty="0">
                <a:solidFill>
                  <a:srgbClr val="CC0000"/>
                </a:solidFill>
                <a:cs typeface="Times New Roman" pitchFamily="18" charset="0"/>
              </a:rPr>
              <a:t>Both read only 1s and 0s.</a:t>
            </a:r>
          </a:p>
          <a:p>
            <a:pPr marL="400050" lvl="1" indent="-228600">
              <a:buClr>
                <a:srgbClr val="CC0000"/>
              </a:buClr>
              <a:buFont typeface="Wingdings" pitchFamily="2" charset="2"/>
              <a:buChar char="§"/>
            </a:pPr>
            <a:r>
              <a:rPr lang="en-US" dirty="0">
                <a:solidFill>
                  <a:srgbClr val="CC0000"/>
                </a:solidFill>
                <a:cs typeface="Times New Roman" pitchFamily="18" charset="0"/>
              </a:rPr>
              <a:t>Both recognize and process bits and bytes.</a:t>
            </a:r>
          </a:p>
          <a:p>
            <a:pPr marL="400050" lvl="1" indent="-228600">
              <a:buClr>
                <a:srgbClr val="CC0000"/>
              </a:buClr>
              <a:buFont typeface="Wingdings" pitchFamily="2" charset="2"/>
              <a:buChar char="§"/>
            </a:pPr>
            <a:r>
              <a:rPr lang="en-US" dirty="0">
                <a:solidFill>
                  <a:srgbClr val="CC0000"/>
                </a:solidFill>
                <a:cs typeface="Times New Roman" pitchFamily="18" charset="0"/>
              </a:rPr>
              <a:t>For both, speed is determined by cycles per second.</a:t>
            </a:r>
          </a:p>
          <a:p>
            <a:pPr>
              <a:spcAft>
                <a:spcPct val="10000"/>
              </a:spcAft>
            </a:pPr>
            <a:r>
              <a:rPr lang="en-US" dirty="0">
                <a:solidFill>
                  <a:srgbClr val="CC0000"/>
                </a:solidFill>
                <a:cs typeface="Times New Roman" pitchFamily="18" charset="0"/>
              </a:rPr>
              <a:t>Some differences are:</a:t>
            </a:r>
          </a:p>
          <a:p>
            <a:pPr marL="400050" lvl="1" indent="-228600">
              <a:buClr>
                <a:srgbClr val="CC0000"/>
              </a:buClr>
              <a:buFont typeface="Wingdings" pitchFamily="2" charset="2"/>
              <a:buChar char="§"/>
            </a:pPr>
            <a:r>
              <a:rPr lang="en-US" dirty="0">
                <a:solidFill>
                  <a:srgbClr val="CC0000"/>
                </a:solidFill>
                <a:cs typeface="Times New Roman" pitchFamily="18" charset="0"/>
              </a:rPr>
              <a:t>Mainframes are very large. PCs can be very small.</a:t>
            </a:r>
          </a:p>
          <a:p>
            <a:pPr marL="400050" lvl="1" indent="-228600">
              <a:buClr>
                <a:srgbClr val="CC0000"/>
              </a:buClr>
              <a:buFont typeface="Wingdings" pitchFamily="2" charset="2"/>
              <a:buChar char="§"/>
            </a:pPr>
            <a:r>
              <a:rPr lang="en-US" dirty="0">
                <a:solidFill>
                  <a:srgbClr val="CC0000"/>
                </a:solidFill>
                <a:cs typeface="Times New Roman" pitchFamily="18" charset="0"/>
              </a:rPr>
              <a:t>Mainframes can be used by thousands of people at once. PCs can only be used by one person at a time.</a:t>
            </a:r>
          </a:p>
          <a:p>
            <a:pPr marL="400050" lvl="1" indent="-228600">
              <a:buClr>
                <a:srgbClr val="CC0000"/>
              </a:buClr>
              <a:buFont typeface="Wingdings" pitchFamily="2" charset="2"/>
              <a:buChar char="§"/>
            </a:pPr>
            <a:r>
              <a:rPr lang="en-US" dirty="0">
                <a:solidFill>
                  <a:srgbClr val="CC0000"/>
                </a:solidFill>
                <a:cs typeface="Times New Roman" pitchFamily="18" charset="0"/>
              </a:rPr>
              <a:t>Mainframes are used by corporations and government agencies. PCs are used by individuals, like students!</a:t>
            </a:r>
            <a:r>
              <a:rPr lang="en-US" dirty="0">
                <a:solidFill>
                  <a:srgbClr val="CC0000"/>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4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4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4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4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4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194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1940">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1940">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194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Rectangle 4"/>
          <p:cNvSpPr>
            <a:spLocks noGrp="1" noChangeArrowheads="1"/>
          </p:cNvSpPr>
          <p:nvPr>
            <p:ph type="title"/>
          </p:nvPr>
        </p:nvSpPr>
        <p:spPr bwMode="auto">
          <a:xfrm>
            <a:off x="2552700" y="704850"/>
            <a:ext cx="9144000" cy="533400"/>
          </a:xfrm>
          <a:noFill/>
          <a:ln>
            <a:miter lim="800000"/>
            <a:headEnd/>
            <a:tailEnd/>
          </a:ln>
        </p:spPr>
        <p:txBody>
          <a:bodyPr vert="horz" wrap="square" lIns="91440" tIns="45720" rIns="91440" bIns="45720" numCol="1" anchor="t" anchorCtr="0" compatLnSpc="1">
            <a:prstTxWarp prst="textNoShape">
              <a:avLst/>
            </a:prstTxWarp>
          </a:bodyPr>
          <a:lstStyle/>
          <a:p>
            <a:r>
              <a:rPr lang="en-US" sz="2800" b="1" dirty="0"/>
              <a:t>Introducing Your Computer</a:t>
            </a:r>
          </a:p>
        </p:txBody>
      </p:sp>
      <p:sp>
        <p:nvSpPr>
          <p:cNvPr id="82946" name="Rectangle 2"/>
          <p:cNvSpPr>
            <a:spLocks noChangeArrowheads="1"/>
          </p:cNvSpPr>
          <p:nvPr/>
        </p:nvSpPr>
        <p:spPr bwMode="auto">
          <a:xfrm>
            <a:off x="4991100" y="1495425"/>
            <a:ext cx="2900363" cy="438150"/>
          </a:xfrm>
          <a:prstGeom prst="rect">
            <a:avLst/>
          </a:prstGeom>
          <a:solidFill>
            <a:schemeClr val="bg1"/>
          </a:solidFill>
          <a:ln w="9525">
            <a:noFill/>
            <a:miter lim="800000"/>
            <a:headEnd/>
            <a:tailEnd/>
          </a:ln>
          <a:effectLst/>
        </p:spPr>
        <p:txBody>
          <a:bodyPr wrap="none" anchor="ctr"/>
          <a:lstStyle/>
          <a:p>
            <a:endParaRPr lang="en-US"/>
          </a:p>
        </p:txBody>
      </p:sp>
      <p:sp>
        <p:nvSpPr>
          <p:cNvPr id="82947" name="Rectangle 3"/>
          <p:cNvSpPr>
            <a:spLocks noChangeArrowheads="1"/>
          </p:cNvSpPr>
          <p:nvPr/>
        </p:nvSpPr>
        <p:spPr bwMode="auto">
          <a:xfrm rot="5400000">
            <a:off x="2739232" y="-386556"/>
            <a:ext cx="442912" cy="4197350"/>
          </a:xfrm>
          <a:prstGeom prst="rect">
            <a:avLst/>
          </a:prstGeom>
          <a:gradFill rotWithShape="1">
            <a:gsLst>
              <a:gs pos="0">
                <a:schemeClr val="bg1"/>
              </a:gs>
              <a:gs pos="100000">
                <a:schemeClr val="bg1">
                  <a:gamma/>
                  <a:tint val="10196"/>
                  <a:invGamma/>
                  <a:alpha val="0"/>
                </a:schemeClr>
              </a:gs>
            </a:gsLst>
            <a:lin ang="5400000" scaled="1"/>
          </a:gradFill>
          <a:ln w="9525">
            <a:noFill/>
            <a:miter lim="800000"/>
            <a:headEnd/>
            <a:tailEnd/>
          </a:ln>
          <a:effectLst/>
        </p:spPr>
        <p:txBody>
          <a:bodyPr wrap="none" anchor="ctr"/>
          <a:lstStyle/>
          <a:p>
            <a:endParaRPr lang="en-US"/>
          </a:p>
        </p:txBody>
      </p:sp>
      <p:sp>
        <p:nvSpPr>
          <p:cNvPr id="82949" name="Text Box 5"/>
          <p:cNvSpPr txBox="1">
            <a:spLocks noChangeArrowheads="1"/>
          </p:cNvSpPr>
          <p:nvPr/>
        </p:nvSpPr>
        <p:spPr bwMode="auto">
          <a:xfrm>
            <a:off x="2552700" y="2016125"/>
            <a:ext cx="5943600" cy="641350"/>
          </a:xfrm>
          <a:prstGeom prst="rect">
            <a:avLst/>
          </a:prstGeom>
          <a:noFill/>
          <a:ln w="9525">
            <a:noFill/>
            <a:miter lim="800000"/>
            <a:headEnd/>
            <a:tailEnd/>
          </a:ln>
          <a:effectLst/>
        </p:spPr>
        <p:txBody>
          <a:bodyPr>
            <a:spAutoFit/>
          </a:bodyPr>
          <a:lstStyle/>
          <a:p>
            <a:r>
              <a:rPr lang="en-US" dirty="0"/>
              <a:t>Your computer may use</a:t>
            </a:r>
            <a:r>
              <a:rPr lang="en-US" b="1" dirty="0">
                <a:solidFill>
                  <a:schemeClr val="hlink"/>
                </a:solidFill>
              </a:rPr>
              <a:t> hardware</a:t>
            </a:r>
            <a:r>
              <a:rPr lang="en-US" dirty="0"/>
              <a:t> like the components shown here.</a:t>
            </a:r>
          </a:p>
        </p:txBody>
      </p:sp>
      <p:sp>
        <p:nvSpPr>
          <p:cNvPr id="82951" name="Text Box 7"/>
          <p:cNvSpPr txBox="1">
            <a:spLocks noChangeArrowheads="1"/>
          </p:cNvSpPr>
          <p:nvPr/>
        </p:nvSpPr>
        <p:spPr bwMode="auto">
          <a:xfrm>
            <a:off x="123825" y="2466975"/>
            <a:ext cx="2000250" cy="1212640"/>
          </a:xfrm>
          <a:prstGeom prst="rect">
            <a:avLst/>
          </a:prstGeom>
          <a:noFill/>
          <a:ln w="9525">
            <a:noFill/>
            <a:miter lim="800000"/>
            <a:headEnd/>
            <a:tailEnd/>
          </a:ln>
          <a:effectLst/>
        </p:spPr>
        <p:txBody>
          <a:bodyPr>
            <a:spAutoFit/>
          </a:bodyPr>
          <a:lstStyle/>
          <a:p>
            <a:pPr>
              <a:spcAft>
                <a:spcPct val="20000"/>
              </a:spcAft>
            </a:pPr>
            <a:r>
              <a:rPr lang="en-US" sz="1400" b="1" dirty="0">
                <a:solidFill>
                  <a:srgbClr val="008080"/>
                </a:solidFill>
                <a:cs typeface="Times New Roman" pitchFamily="18" charset="0"/>
              </a:rPr>
              <a:t>hardware</a:t>
            </a:r>
            <a:r>
              <a:rPr lang="en-US" sz="1400" b="1" dirty="0">
                <a:solidFill>
                  <a:srgbClr val="000000"/>
                </a:solidFill>
                <a:cs typeface="Times New Roman" pitchFamily="18" charset="0"/>
              </a:rPr>
              <a:t> </a:t>
            </a:r>
          </a:p>
          <a:p>
            <a:pPr>
              <a:spcAft>
                <a:spcPct val="20000"/>
              </a:spcAft>
            </a:pPr>
            <a:r>
              <a:rPr lang="en-US" sz="1400" dirty="0">
                <a:solidFill>
                  <a:srgbClr val="000000"/>
                </a:solidFill>
                <a:cs typeface="Times New Roman" pitchFamily="18" charset="0"/>
              </a:rPr>
              <a:t>The collection of physical pieces, or components, that make up a computer. </a:t>
            </a:r>
            <a:endParaRPr lang="en-US" sz="1400" dirty="0">
              <a:solidFill>
                <a:srgbClr val="008080"/>
              </a:solidFill>
              <a:cs typeface="Times New Roman" pitchFamily="18" charset="0"/>
            </a:endParaRPr>
          </a:p>
        </p:txBody>
      </p:sp>
      <p:sp>
        <p:nvSpPr>
          <p:cNvPr id="82952" name="Rectangle 8"/>
          <p:cNvSpPr>
            <a:spLocks noChangeArrowheads="1"/>
          </p:cNvSpPr>
          <p:nvPr/>
        </p:nvSpPr>
        <p:spPr bwMode="auto">
          <a:xfrm>
            <a:off x="1676400" y="1524000"/>
            <a:ext cx="5791200" cy="409575"/>
          </a:xfrm>
          <a:prstGeom prst="rect">
            <a:avLst/>
          </a:prstGeom>
          <a:noFill/>
          <a:ln w="9525">
            <a:noFill/>
            <a:miter lim="800000"/>
            <a:headEnd/>
            <a:tailEnd/>
          </a:ln>
          <a:effectLst/>
        </p:spPr>
        <p:txBody>
          <a:bodyPr/>
          <a:lstStyle/>
          <a:p>
            <a:pPr algn="ctr"/>
            <a:r>
              <a:rPr lang="en-US" sz="2000" b="1">
                <a:solidFill>
                  <a:srgbClr val="000000"/>
                </a:solidFill>
                <a:cs typeface="Times New Roman" pitchFamily="18" charset="0"/>
              </a:rPr>
              <a:t>Hardware Basics </a:t>
            </a:r>
          </a:p>
        </p:txBody>
      </p:sp>
      <p:pic>
        <p:nvPicPr>
          <p:cNvPr id="82953" name="Picture 9" descr="ccia_gold_banner1"/>
          <p:cNvPicPr>
            <a:picLocks noChangeAspect="1" noChangeArrowheads="1"/>
          </p:cNvPicPr>
          <p:nvPr/>
        </p:nvPicPr>
        <p:blipFill>
          <a:blip r:embed="rId2"/>
          <a:srcRect/>
          <a:stretch>
            <a:fillRect/>
          </a:stretch>
        </p:blipFill>
        <p:spPr bwMode="auto">
          <a:xfrm>
            <a:off x="7086600" y="1447800"/>
            <a:ext cx="2057400" cy="530225"/>
          </a:xfrm>
          <a:prstGeom prst="rect">
            <a:avLst/>
          </a:prstGeom>
          <a:noFill/>
        </p:spPr>
      </p:pic>
      <p:pic>
        <p:nvPicPr>
          <p:cNvPr id="82957" name="Picture 13" descr="p43_hardware"/>
          <p:cNvPicPr>
            <a:picLocks noChangeAspect="1" noChangeArrowheads="1"/>
          </p:cNvPicPr>
          <p:nvPr/>
        </p:nvPicPr>
        <p:blipFill>
          <a:blip r:embed="rId3"/>
          <a:srcRect/>
          <a:stretch>
            <a:fillRect/>
          </a:stretch>
        </p:blipFill>
        <p:spPr bwMode="auto">
          <a:xfrm>
            <a:off x="3162300" y="2638922"/>
            <a:ext cx="4495800" cy="400762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295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295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1448</TotalTime>
  <Words>1419</Words>
  <Application>Microsoft Office PowerPoint</Application>
  <PresentationFormat>On-screen Show (4:3)</PresentationFormat>
  <Paragraphs>233</Paragraphs>
  <Slides>18</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18</vt:i4>
      </vt:variant>
    </vt:vector>
  </HeadingPairs>
  <TitlesOfParts>
    <vt:vector size="27" baseType="lpstr">
      <vt:lpstr>Franklin Gothic Book</vt:lpstr>
      <vt:lpstr>Times New Roman</vt:lpstr>
      <vt:lpstr>Perpetua</vt:lpstr>
      <vt:lpstr>Arial Black</vt:lpstr>
      <vt:lpstr>Wingdings 2</vt:lpstr>
      <vt:lpstr>Arial</vt:lpstr>
      <vt:lpstr>Wingdings</vt:lpstr>
      <vt:lpstr>Custom Design</vt:lpstr>
      <vt:lpstr>Equity</vt:lpstr>
      <vt:lpstr>Computer Hardware and Software</vt:lpstr>
      <vt:lpstr>Introducing Your Computer</vt:lpstr>
      <vt:lpstr>Introducing Your Computer</vt:lpstr>
      <vt:lpstr>Introducing Your Computer</vt:lpstr>
      <vt:lpstr>Introducing Your Computer</vt:lpstr>
      <vt:lpstr>Introducing Your Computer</vt:lpstr>
      <vt:lpstr>Introducing Your Computer</vt:lpstr>
      <vt:lpstr>Introducing Your Computer</vt:lpstr>
      <vt:lpstr>Introducing Your Computer</vt:lpstr>
      <vt:lpstr>Introducing Your Computer</vt:lpstr>
      <vt:lpstr>Introducing Your Computer</vt:lpstr>
      <vt:lpstr>Introducing Your Computer</vt:lpstr>
      <vt:lpstr>Introducing Your Computer</vt:lpstr>
      <vt:lpstr>Introducing Your Computer</vt:lpstr>
      <vt:lpstr>Introducing Your Computer</vt:lpstr>
      <vt:lpstr>Introducing Your Computer</vt:lpstr>
      <vt:lpstr>Introducing Your Computer</vt:lpstr>
      <vt:lpstr>END</vt:lpstr>
    </vt:vector>
  </TitlesOfParts>
  <Company>IdeaWork Studios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christopher woodward</dc:creator>
  <cp:lastModifiedBy>christopher woodward</cp:lastModifiedBy>
  <cp:revision>202</cp:revision>
  <dcterms:created xsi:type="dcterms:W3CDTF">2005-01-30T02:31:30Z</dcterms:created>
  <dcterms:modified xsi:type="dcterms:W3CDTF">2017-01-25T20:29:37Z</dcterms:modified>
</cp:coreProperties>
</file>